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82" r:id="rId3"/>
    <p:sldId id="283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4" r:id="rId17"/>
    <p:sldId id="285" r:id="rId18"/>
    <p:sldId id="271" r:id="rId19"/>
    <p:sldId id="286" r:id="rId20"/>
    <p:sldId id="278" r:id="rId21"/>
    <p:sldId id="279" r:id="rId22"/>
    <p:sldId id="281" r:id="rId23"/>
    <p:sldId id="28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35" autoAdjust="0"/>
    <p:restoredTop sz="96433" autoAdjust="0"/>
  </p:normalViewPr>
  <p:slideViewPr>
    <p:cSldViewPr snapToGrid="0">
      <p:cViewPr varScale="1">
        <p:scale>
          <a:sx n="113" d="100"/>
          <a:sy n="113" d="100"/>
        </p:scale>
        <p:origin x="145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66987D-1DBA-443A-A6B2-8697665A1BBC}" type="datetimeFigureOut">
              <a:rPr lang="ru-RU" smtClean="0"/>
              <a:t>09.11.2015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9F3286-8643-40D7-B0F1-EE264B0CAE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996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F3286-8643-40D7-B0F1-EE264B0CAECD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198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3.png"/><Relationship Id="rId5" Type="http://schemas.openxmlformats.org/officeDocument/2006/relationships/image" Target="../media/image6.pn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255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Спасибо за внимание!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0" y="266125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i="1" dirty="0" smtClean="0">
                <a:solidFill>
                  <a:schemeClr val="bg1"/>
                </a:solidFill>
                <a:latin typeface="Trebuchet MS" pitchFamily="34" charset="0"/>
              </a:rPr>
              <a:t>Спасибо за внимание!</a:t>
            </a:r>
            <a:endParaRPr lang="ru-RU" sz="3600" i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2" name="AutoShape 2" descr="https://apf.mail.ru/cgi-bin/readmsg/%D0%9A%D0%A3%D0%91%D0%9D%D0%95%D0%A2_logo.png?id=13752596060000000734%3B0%3B2&amp;exif=1&amp;bs=39859&amp;bl=25752&amp;ct=image%2Fpng&amp;cn=%D0%9A%D0%A3%D0%91%D0%9D%D0%95%D0%A2_logo.png&amp;cte=base64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Заголовок 1"/>
          <p:cNvSpPr txBox="1">
            <a:spLocks/>
          </p:cNvSpPr>
          <p:nvPr userDrawn="1"/>
        </p:nvSpPr>
        <p:spPr>
          <a:xfrm>
            <a:off x="3779912" y="6334577"/>
            <a:ext cx="4506864" cy="288032"/>
          </a:xfrm>
          <a:prstGeom prst="rect">
            <a:avLst/>
          </a:prstGeom>
        </p:spPr>
        <p:txBody>
          <a:bodyPr vert="horz" lIns="38576" tIns="19289" rIns="38576" bIns="19289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i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ru-RU" sz="900" b="0" i="1" u="none" strike="noStrike" kern="1200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ГИС «Незаконное строительство»</a:t>
            </a:r>
          </a:p>
          <a:p>
            <a:pPr algn="r"/>
            <a:endParaRPr lang="ru-RU" sz="900" b="0" i="1" u="none" strike="noStrike" kern="1200" baseline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0295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A1BB0-BC81-4E24-B19A-C5854FF6B9EB}" type="datetimeFigureOut">
              <a:rPr lang="ru-RU" smtClean="0"/>
              <a:t>09.11.2015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F39EC-EA6C-4089-B11E-0272E6AA2A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475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A1BB0-BC81-4E24-B19A-C5854FF6B9EB}" type="datetimeFigureOut">
              <a:rPr lang="ru-RU" smtClean="0"/>
              <a:t>09.11.2015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F39EC-EA6C-4089-B11E-0272E6AA2A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01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A1BB0-BC81-4E24-B19A-C5854FF6B9EB}" type="datetimeFigureOut">
              <a:rPr lang="ru-RU" smtClean="0"/>
              <a:t>09.11.2015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F39EC-EA6C-4089-B11E-0272E6AA2A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3616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A1BB0-BC81-4E24-B19A-C5854FF6B9EB}" type="datetimeFigureOut">
              <a:rPr lang="ru-RU" smtClean="0"/>
              <a:t>09.11.2015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F39EC-EA6C-4089-B11E-0272E6AA2A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4224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A1BB0-BC81-4E24-B19A-C5854FF6B9EB}" type="datetimeFigureOut">
              <a:rPr lang="ru-RU" smtClean="0"/>
              <a:t>09.11.2015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F39EC-EA6C-4089-B11E-0272E6AA2A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2849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A1BB0-BC81-4E24-B19A-C5854FF6B9EB}" type="datetimeFigureOut">
              <a:rPr lang="ru-RU" smtClean="0"/>
              <a:t>09.11.2015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F39EC-EA6C-4089-B11E-0272E6AA2A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3434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A1BB0-BC81-4E24-B19A-C5854FF6B9EB}" type="datetimeFigureOut">
              <a:rPr lang="ru-RU" smtClean="0"/>
              <a:t>09.11.2015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F39EC-EA6C-4089-B11E-0272E6AA2A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5835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A1BB0-BC81-4E24-B19A-C5854FF6B9EB}" type="datetimeFigureOut">
              <a:rPr lang="ru-RU" smtClean="0"/>
              <a:t>09.11.2015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F39EC-EA6C-4089-B11E-0272E6AA2A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1953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A1BB0-BC81-4E24-B19A-C5854FF6B9EB}" type="datetimeFigureOut">
              <a:rPr lang="ru-RU" smtClean="0"/>
              <a:t>09.11.2015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F39EC-EA6C-4089-B11E-0272E6AA2A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543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про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54" y="1349065"/>
            <a:ext cx="954463" cy="1321564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 userDrawn="1"/>
        </p:nvSpPr>
        <p:spPr>
          <a:xfrm>
            <a:off x="3779912" y="6334577"/>
            <a:ext cx="4506864" cy="288032"/>
          </a:xfrm>
          <a:prstGeom prst="rect">
            <a:avLst/>
          </a:prstGeom>
        </p:spPr>
        <p:txBody>
          <a:bodyPr vert="horz" lIns="38576" tIns="19289" rIns="38576" bIns="19289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i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ru-RU" sz="900" b="0" i="1" u="none" strike="noStrike" kern="1200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ГИС «Незаконное строительство»</a:t>
            </a:r>
          </a:p>
          <a:p>
            <a:pPr algn="r"/>
            <a:endParaRPr lang="ru-RU" sz="900" b="0" i="1" u="none" strike="noStrike" kern="1200" baseline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2565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A1BB0-BC81-4E24-B19A-C5854FF6B9EB}" type="datetimeFigureOut">
              <a:rPr lang="ru-RU" smtClean="0"/>
              <a:t>09.11.2015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F39EC-EA6C-4089-B11E-0272E6AA2A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3861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A1BB0-BC81-4E24-B19A-C5854FF6B9EB}" type="datetimeFigureOut">
              <a:rPr lang="ru-RU" smtClean="0"/>
              <a:t>09.11.2015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F39EC-EA6C-4089-B11E-0272E6AA2A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747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нутренни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 userDrawn="1"/>
        </p:nvSpPr>
        <p:spPr>
          <a:xfrm>
            <a:off x="3779912" y="6334577"/>
            <a:ext cx="4506864" cy="288032"/>
          </a:xfrm>
          <a:prstGeom prst="rect">
            <a:avLst/>
          </a:prstGeom>
        </p:spPr>
        <p:txBody>
          <a:bodyPr vert="horz" lIns="38576" tIns="19289" rIns="38576" bIns="19289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i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ru-RU" sz="900" b="0" i="1" u="none" strike="noStrike" kern="1200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ГИС «Незаконное строительство»</a:t>
            </a:r>
          </a:p>
          <a:p>
            <a:pPr algn="r"/>
            <a:endParaRPr lang="ru-RU" sz="900" b="0" i="1" u="none" strike="noStrike" kern="1200" baseline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2614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 про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49" y="1336213"/>
            <a:ext cx="1117035" cy="1337296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 userDrawn="1"/>
        </p:nvSpPr>
        <p:spPr>
          <a:xfrm>
            <a:off x="3779912" y="6334577"/>
            <a:ext cx="4506864" cy="288032"/>
          </a:xfrm>
          <a:prstGeom prst="rect">
            <a:avLst/>
          </a:prstGeom>
        </p:spPr>
        <p:txBody>
          <a:bodyPr vert="horz" lIns="38576" tIns="19289" rIns="38576" bIns="19289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i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ru-RU" sz="900" b="0" i="1" u="none" strike="noStrike" kern="1200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ГИС «Незаконное строительство»</a:t>
            </a:r>
          </a:p>
          <a:p>
            <a:pPr algn="r"/>
            <a:endParaRPr lang="ru-RU" sz="900" b="0" i="1" u="none" strike="noStrike" kern="1200" baseline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4991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Слайд про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49" y="1368379"/>
            <a:ext cx="1143258" cy="1332053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 userDrawn="1"/>
        </p:nvSpPr>
        <p:spPr>
          <a:xfrm>
            <a:off x="3779912" y="6334577"/>
            <a:ext cx="4506864" cy="288032"/>
          </a:xfrm>
          <a:prstGeom prst="rect">
            <a:avLst/>
          </a:prstGeom>
        </p:spPr>
        <p:txBody>
          <a:bodyPr vert="horz" lIns="38576" tIns="19289" rIns="38576" bIns="19289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i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ru-RU" sz="900" b="0" i="1" u="none" strike="noStrike" kern="1200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ГИС «Незаконное строительство»</a:t>
            </a:r>
          </a:p>
          <a:p>
            <a:pPr algn="r"/>
            <a:endParaRPr lang="ru-RU" sz="900" b="0" i="1" u="none" strike="noStrike" kern="1200" baseline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2931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Слайд про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92602"/>
            <a:ext cx="1269120" cy="1316318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 userDrawn="1"/>
        </p:nvSpPr>
        <p:spPr>
          <a:xfrm>
            <a:off x="3779912" y="6334577"/>
            <a:ext cx="4506864" cy="288032"/>
          </a:xfrm>
          <a:prstGeom prst="rect">
            <a:avLst/>
          </a:prstGeom>
        </p:spPr>
        <p:txBody>
          <a:bodyPr vert="horz" lIns="38576" tIns="19289" rIns="38576" bIns="19289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i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ru-RU" sz="900" b="0" i="1" u="none" strike="noStrike" kern="1200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ГИС «Незаконное строительство»</a:t>
            </a:r>
          </a:p>
          <a:p>
            <a:pPr algn="r"/>
            <a:endParaRPr lang="ru-RU" sz="900" b="0" i="1" u="none" strike="noStrike" kern="1200" baseline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1046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Слайд про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736" y="1371624"/>
            <a:ext cx="1138013" cy="1337296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 userDrawn="1"/>
        </p:nvSpPr>
        <p:spPr>
          <a:xfrm>
            <a:off x="3779912" y="6334577"/>
            <a:ext cx="4506864" cy="288032"/>
          </a:xfrm>
          <a:prstGeom prst="rect">
            <a:avLst/>
          </a:prstGeom>
        </p:spPr>
        <p:txBody>
          <a:bodyPr vert="horz" lIns="38576" tIns="19289" rIns="38576" bIns="19289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i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ru-RU" sz="900" b="0" i="1" u="none" strike="noStrike" kern="1200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ГИС «Незаконное строительство»</a:t>
            </a:r>
          </a:p>
          <a:p>
            <a:pPr algn="r"/>
            <a:endParaRPr lang="ru-RU" sz="900" b="0" i="1" u="none" strike="noStrike" kern="1200" baseline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6680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063" y="3573016"/>
            <a:ext cx="1232412" cy="13530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52" y="969003"/>
            <a:ext cx="954463" cy="13215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670" y="949485"/>
            <a:ext cx="1117035" cy="13372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149" y="976058"/>
            <a:ext cx="1143258" cy="133205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658" y="973826"/>
            <a:ext cx="1269120" cy="131631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268" y="939298"/>
            <a:ext cx="1138013" cy="133729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50" y="3606449"/>
            <a:ext cx="1200946" cy="135303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439" y="3641274"/>
            <a:ext cx="1143257" cy="136351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616" y="3638059"/>
            <a:ext cx="1211434" cy="135303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834" y="3573026"/>
            <a:ext cx="1200946" cy="135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15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Внутренни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37" y="1183352"/>
            <a:ext cx="8352928" cy="4409184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827584" y="522943"/>
            <a:ext cx="7776864" cy="309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1350"/>
              </a:lnSpc>
            </a:pPr>
            <a:r>
              <a:rPr lang="ru-RU" sz="2800" b="1" i="1" dirty="0" smtClean="0">
                <a:solidFill>
                  <a:schemeClr val="tx1"/>
                </a:solidFill>
                <a:latin typeface="Trebuchet MS" pitchFamily="34" charset="0"/>
              </a:rPr>
              <a:t>ООО «КУБНЕТ»</a:t>
            </a:r>
            <a:endParaRPr lang="ru-RU" sz="2800" b="1" i="1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 userDrawn="1"/>
        </p:nvSpPr>
        <p:spPr>
          <a:xfrm>
            <a:off x="3779912" y="6334577"/>
            <a:ext cx="4506864" cy="288032"/>
          </a:xfrm>
          <a:prstGeom prst="rect">
            <a:avLst/>
          </a:prstGeom>
        </p:spPr>
        <p:txBody>
          <a:bodyPr vert="horz" lIns="38576" tIns="19289" rIns="38576" bIns="19289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i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defRPr>
            </a:lvl1pPr>
          </a:lstStyle>
          <a:p>
            <a:pPr algn="r"/>
            <a:r>
              <a:rPr lang="ru-RU" sz="900" b="0" i="1" u="none" strike="noStrike" kern="1200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ГИС «Незаконное строительство»</a:t>
            </a:r>
          </a:p>
          <a:p>
            <a:pPr algn="r"/>
            <a:endParaRPr lang="ru-RU" sz="900" b="0" i="1" u="none" strike="noStrike" kern="1200" baseline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2287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A1BB0-BC81-4E24-B19A-C5854FF6B9EB}" type="datetimeFigureOut">
              <a:rPr lang="ru-RU" smtClean="0"/>
              <a:t>09.11.2015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F39EC-EA6C-4089-B11E-0272E6AA2A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34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5" Type="http://schemas.microsoft.com/office/2007/relationships/hdphoto" Target="../media/hdphoto5.wdp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3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79268" y="1043987"/>
            <a:ext cx="7772400" cy="2387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ts val="3400"/>
              </a:lnSpc>
            </a:pPr>
            <a:r>
              <a:rPr lang="ru-RU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Геоинформационная система</a:t>
            </a:r>
            <a:br>
              <a:rPr lang="ru-RU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</a:br>
            <a:r>
              <a:rPr lang="ru-RU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«</a:t>
            </a:r>
            <a:r>
              <a:rPr lang="ru-RU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Незаконное строительство»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65393" y="518982"/>
            <a:ext cx="3406759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При наличии определенного набора условий толпа практически всегда превзойдет любое количество штатных сотрудников.</a:t>
            </a:r>
          </a:p>
          <a:p>
            <a:endParaRPr lang="ru-RU" sz="105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+mj-ea"/>
              <a:cs typeface="+mj-cs"/>
            </a:endParaRPr>
          </a:p>
          <a:p>
            <a:pPr algn="r"/>
            <a:r>
              <a:rPr lang="ru-RU" sz="105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Джефф</a:t>
            </a:r>
            <a:r>
              <a:rPr lang="ru-RU" sz="105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rPr>
              <a:t> Хау</a:t>
            </a:r>
            <a:endParaRPr lang="ru-RU" sz="105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2004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01188" y="318823"/>
            <a:ext cx="7886700" cy="913070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lnSpc>
                <a:spcPts val="3200"/>
              </a:lnSpc>
            </a:pPr>
            <a:r>
              <a:rPr lang="ru-RU" sz="2800" b="1" i="1" dirty="0">
                <a:solidFill>
                  <a:srgbClr val="0070C0"/>
                </a:solidFill>
                <a:latin typeface="Trebuchet MS" pitchFamily="34" charset="0"/>
                <a:ea typeface="+mn-ea"/>
                <a:cs typeface="+mn-cs"/>
              </a:rPr>
              <a:t>Публикация реестров объектов строительства</a:t>
            </a:r>
          </a:p>
        </p:txBody>
      </p:sp>
      <p:sp>
        <p:nvSpPr>
          <p:cNvPr id="4" name="Объект 2"/>
          <p:cNvSpPr>
            <a:spLocks noGrp="1"/>
          </p:cNvSpPr>
          <p:nvPr>
            <p:ph idx="4294967295"/>
          </p:nvPr>
        </p:nvSpPr>
        <p:spPr>
          <a:xfrm>
            <a:off x="801188" y="1986099"/>
            <a:ext cx="3359150" cy="2471446"/>
          </a:xfr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0" indent="0">
              <a:buNone/>
            </a:pPr>
            <a:r>
              <a:rPr lang="ru-RU" sz="1600" dirty="0"/>
              <a:t>В системе присутствуют разделы для </a:t>
            </a:r>
            <a:r>
              <a:rPr lang="ru-RU" sz="1600" dirty="0" smtClean="0"/>
              <a:t>одновременной публикации нескольких реестров:</a:t>
            </a:r>
            <a:endParaRPr lang="ru-RU" sz="1600" dirty="0"/>
          </a:p>
          <a:p>
            <a:pPr>
              <a:buFontTx/>
              <a:buChar char="-"/>
            </a:pPr>
            <a:r>
              <a:rPr lang="ru-RU" sz="1600" dirty="0" smtClean="0"/>
              <a:t>реестр </a:t>
            </a:r>
            <a:r>
              <a:rPr lang="ru-RU" sz="1600" dirty="0"/>
              <a:t>объектов незаконного </a:t>
            </a:r>
            <a:r>
              <a:rPr lang="ru-RU" sz="1600" dirty="0" smtClean="0"/>
              <a:t>строительства;</a:t>
            </a:r>
          </a:p>
          <a:p>
            <a:pPr>
              <a:buFontTx/>
              <a:buChar char="-"/>
            </a:pPr>
            <a:r>
              <a:rPr lang="ru-RU" sz="1600" dirty="0" smtClean="0"/>
              <a:t>реестр </a:t>
            </a:r>
            <a:r>
              <a:rPr lang="ru-RU" sz="1600" dirty="0"/>
              <a:t>выданных разрешений на </a:t>
            </a:r>
            <a:r>
              <a:rPr lang="ru-RU" sz="1600" dirty="0" smtClean="0"/>
              <a:t>строительство;</a:t>
            </a:r>
          </a:p>
          <a:p>
            <a:pPr>
              <a:buFontTx/>
              <a:buChar char="-"/>
            </a:pPr>
            <a:r>
              <a:rPr lang="ru-RU" sz="1600" dirty="0" smtClean="0"/>
              <a:t>реестр </a:t>
            </a:r>
            <a:r>
              <a:rPr lang="ru-RU" sz="1600" dirty="0"/>
              <a:t>объектов введенных в </a:t>
            </a:r>
            <a:r>
              <a:rPr lang="ru-RU" sz="1600" dirty="0" smtClean="0"/>
              <a:t>эксплуатацию.</a:t>
            </a:r>
            <a:endParaRPr lang="ru-RU" sz="1600" dirty="0"/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54172"/>
            <a:ext cx="4332605" cy="1609725"/>
          </a:xfrm>
          <a:prstGeom prst="rect">
            <a:avLst/>
          </a:prstGeom>
          <a:noFill/>
          <a:ln>
            <a:noFill/>
          </a:ln>
          <a:effectLst>
            <a:outerShdw blurRad="241300" dist="76200" dir="5400000" algn="t" rotWithShape="0">
              <a:prstClr val="black">
                <a:alpha val="46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272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77240" y="275280"/>
            <a:ext cx="7886700" cy="913070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lnSpc>
                <a:spcPts val="3200"/>
              </a:lnSpc>
            </a:pPr>
            <a:r>
              <a:rPr lang="ru-RU" sz="2800" b="1" i="1" dirty="0">
                <a:solidFill>
                  <a:srgbClr val="0070C0"/>
                </a:solidFill>
                <a:latin typeface="Trebuchet MS" pitchFamily="34" charset="0"/>
                <a:ea typeface="+mn-ea"/>
                <a:cs typeface="+mn-cs"/>
              </a:rPr>
              <a:t>Публикация судебных решений в отношении объектов строительства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777240" y="2429691"/>
            <a:ext cx="31590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/>
            </a:lvl1pPr>
          </a:lstStyle>
          <a:p>
            <a:r>
              <a:rPr lang="ru-RU" dirty="0"/>
              <a:t>Информация о судебных решениях в отношении объектов строительства отображается в отдельном разделе в виде реестра судебных решений за прошедшие периоды.</a:t>
            </a:r>
          </a:p>
        </p:txBody>
      </p:sp>
      <p:pic>
        <p:nvPicPr>
          <p:cNvPr id="5122" name="Picture 2" descr="http://getcover.ru/i/isb4h1434547471.53/t8j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274" y="1701212"/>
            <a:ext cx="5145242" cy="2878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36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77238" y="266571"/>
            <a:ext cx="8001001" cy="913070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lnSpc>
                <a:spcPts val="3200"/>
              </a:lnSpc>
            </a:pPr>
            <a:r>
              <a:rPr lang="ru-RU" sz="2800" b="1" i="1" dirty="0" smtClean="0">
                <a:solidFill>
                  <a:srgbClr val="0070C0"/>
                </a:solidFill>
                <a:latin typeface="Trebuchet MS" pitchFamily="34" charset="0"/>
                <a:ea typeface="+mn-ea"/>
                <a:cs typeface="+mn-cs"/>
              </a:rPr>
              <a:t>Отображение </a:t>
            </a:r>
            <a:r>
              <a:rPr lang="ru-RU" sz="2800" b="1" i="1" dirty="0">
                <a:solidFill>
                  <a:srgbClr val="0070C0"/>
                </a:solidFill>
                <a:latin typeface="Trebuchet MS" pitchFamily="34" charset="0"/>
                <a:ea typeface="+mn-ea"/>
                <a:cs typeface="+mn-cs"/>
              </a:rPr>
              <a:t>информации </a:t>
            </a:r>
            <a:r>
              <a:rPr lang="ru-RU" sz="2800" b="1" i="1" dirty="0" smtClean="0">
                <a:solidFill>
                  <a:srgbClr val="0070C0"/>
                </a:solidFill>
                <a:latin typeface="Trebuchet MS" pitchFamily="34" charset="0"/>
                <a:ea typeface="+mn-ea"/>
                <a:cs typeface="+mn-cs"/>
              </a:rPr>
              <a:t>в режиме «Карта</a:t>
            </a:r>
            <a:r>
              <a:rPr lang="ru-RU" sz="2800" b="1" i="1" dirty="0">
                <a:solidFill>
                  <a:srgbClr val="0070C0"/>
                </a:solidFill>
                <a:latin typeface="Trebuchet MS" pitchFamily="34" charset="0"/>
                <a:ea typeface="+mn-ea"/>
                <a:cs typeface="+mn-cs"/>
              </a:rPr>
              <a:t>» и «Таблица»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777238" y="2231587"/>
            <a:ext cx="3098075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/>
            </a:lvl1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/>
              <a:t>Информация в системе имеет 2 формы представления: </a:t>
            </a:r>
            <a:endParaRPr lang="ru-RU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ru-RU" dirty="0" smtClean="0"/>
              <a:t>«Карта»: метки на карте с описанием объекта;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ru-RU" dirty="0" smtClean="0"/>
              <a:t>«Таблица»: отображение основных характеристик объекта с переходом к детальному просмотру.</a:t>
            </a:r>
            <a:endParaRPr lang="ru-RU" dirty="0"/>
          </a:p>
        </p:txBody>
      </p:sp>
      <p:pic>
        <p:nvPicPr>
          <p:cNvPr id="6146" name="Picture 2" descr="http://getcover.ru/i/7acql1434547553.58/elfm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822" y="1179641"/>
            <a:ext cx="3718561" cy="320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getcover.ru/i/0igje1434547647.29/z6b3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891" y="3196055"/>
            <a:ext cx="3692436" cy="267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25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77239" y="336239"/>
            <a:ext cx="7886700" cy="913070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lnSpc>
                <a:spcPts val="3200"/>
              </a:lnSpc>
            </a:pPr>
            <a:r>
              <a:rPr lang="ru-RU" sz="2800" b="1" i="1" dirty="0">
                <a:solidFill>
                  <a:srgbClr val="0070C0"/>
                </a:solidFill>
                <a:latin typeface="Trebuchet MS" pitchFamily="34" charset="0"/>
                <a:ea typeface="+mn-ea"/>
                <a:cs typeface="+mn-cs"/>
              </a:rPr>
              <a:t>Импорт реестров в формате XLSX и экспорт в формате </a:t>
            </a:r>
            <a:r>
              <a:rPr lang="ru-RU" sz="2800" b="1" i="1" dirty="0" smtClean="0">
                <a:solidFill>
                  <a:srgbClr val="0070C0"/>
                </a:solidFill>
                <a:latin typeface="Trebuchet MS" pitchFamily="34" charset="0"/>
                <a:ea typeface="+mn-ea"/>
                <a:cs typeface="+mn-cs"/>
              </a:rPr>
              <a:t>CSV</a:t>
            </a:r>
            <a:r>
              <a:rPr lang="en-US" sz="2800" b="1" i="1" dirty="0" smtClean="0">
                <a:solidFill>
                  <a:srgbClr val="0070C0"/>
                </a:solidFill>
                <a:latin typeface="Trebuchet MS" pitchFamily="34" charset="0"/>
                <a:ea typeface="+mn-ea"/>
                <a:cs typeface="+mn-cs"/>
              </a:rPr>
              <a:t>,</a:t>
            </a:r>
            <a:r>
              <a:rPr lang="ru-RU" sz="2800" b="1" i="1" dirty="0" smtClean="0">
                <a:solidFill>
                  <a:srgbClr val="0070C0"/>
                </a:solidFill>
                <a:latin typeface="Trebuchet MS" pitchFamily="34" charset="0"/>
                <a:ea typeface="+mn-ea"/>
                <a:cs typeface="+mn-cs"/>
              </a:rPr>
              <a:t> PDF</a:t>
            </a:r>
            <a:r>
              <a:rPr lang="en-US" sz="2800" b="1" i="1" dirty="0" smtClean="0">
                <a:solidFill>
                  <a:srgbClr val="0070C0"/>
                </a:solidFill>
                <a:latin typeface="Trebuchet MS" pitchFamily="34" charset="0"/>
                <a:ea typeface="+mn-ea"/>
                <a:cs typeface="+mn-cs"/>
              </a:rPr>
              <a:t> </a:t>
            </a:r>
            <a:r>
              <a:rPr lang="ru-RU" sz="2800" b="1" i="1" dirty="0" smtClean="0">
                <a:solidFill>
                  <a:srgbClr val="0070C0"/>
                </a:solidFill>
                <a:latin typeface="Trebuchet MS" pitchFamily="34" charset="0"/>
                <a:ea typeface="+mn-ea"/>
                <a:cs typeface="+mn-cs"/>
              </a:rPr>
              <a:t>и </a:t>
            </a:r>
            <a:r>
              <a:rPr lang="en-US" sz="2800" b="1" i="1" dirty="0" err="1" smtClean="0">
                <a:solidFill>
                  <a:srgbClr val="0070C0"/>
                </a:solidFill>
                <a:latin typeface="Trebuchet MS" pitchFamily="34" charset="0"/>
                <a:ea typeface="+mn-ea"/>
                <a:cs typeface="+mn-cs"/>
              </a:rPr>
              <a:t>opendata</a:t>
            </a:r>
            <a:endParaRPr lang="ru-RU" sz="2800" b="1" i="1" dirty="0">
              <a:solidFill>
                <a:srgbClr val="0070C0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777239" y="2054458"/>
            <a:ext cx="3664132" cy="282128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defPPr>
              <a:defRPr lang="ru-RU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dirty="0" smtClean="0"/>
              <a:t>Система располагает функционалом </a:t>
            </a:r>
            <a:r>
              <a:rPr lang="ru-RU" dirty="0"/>
              <a:t>импорта и экспорта данных. </a:t>
            </a:r>
            <a:r>
              <a:rPr lang="ru-RU" dirty="0" smtClean="0"/>
              <a:t>Импорт </a:t>
            </a:r>
            <a:r>
              <a:rPr lang="ru-RU" dirty="0"/>
              <a:t>реестров осуществляется в формате </a:t>
            </a:r>
            <a:r>
              <a:rPr lang="en-US" dirty="0"/>
              <a:t>XLSX. </a:t>
            </a:r>
            <a:r>
              <a:rPr lang="ru-RU" dirty="0"/>
              <a:t>Экспорт производится в форматах </a:t>
            </a:r>
            <a:r>
              <a:rPr lang="en-US" dirty="0" smtClean="0"/>
              <a:t>CSV,</a:t>
            </a:r>
            <a:r>
              <a:rPr lang="ru-RU" dirty="0" smtClean="0"/>
              <a:t> </a:t>
            </a:r>
            <a:r>
              <a:rPr lang="en-US" dirty="0" smtClean="0"/>
              <a:t>PDF </a:t>
            </a:r>
            <a:r>
              <a:rPr lang="ru-RU" dirty="0" smtClean="0"/>
              <a:t>и </a:t>
            </a:r>
            <a:r>
              <a:rPr lang="en-US" dirty="0" err="1" smtClean="0"/>
              <a:t>opendata</a:t>
            </a:r>
            <a:r>
              <a:rPr lang="ru-RU" dirty="0" smtClean="0"/>
              <a:t>. </a:t>
            </a:r>
            <a:endParaRPr lang="en-US" dirty="0"/>
          </a:p>
          <a:p>
            <a:r>
              <a:rPr lang="ru-RU" dirty="0"/>
              <a:t>В качестве параметров экспорта можно выбрать: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тип реестра;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муниципальное образование.</a:t>
            </a:r>
            <a:endParaRPr lang="ru-RU" dirty="0"/>
          </a:p>
          <a:p>
            <a:endParaRPr lang="ru-RU" dirty="0"/>
          </a:p>
        </p:txBody>
      </p:sp>
      <p:pic>
        <p:nvPicPr>
          <p:cNvPr id="7170" name="Picture 2" descr="http://getcover.ru/i/96ekz1434547704.23/zec6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376" y="1447823"/>
            <a:ext cx="3847828" cy="2017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getcover.ru/i/r7fzq1434547752.65/dgub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972" y="3465101"/>
            <a:ext cx="3757930" cy="182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11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27315" y="297584"/>
            <a:ext cx="7886700" cy="502702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lnSpc>
                <a:spcPts val="3200"/>
              </a:lnSpc>
            </a:pPr>
            <a:r>
              <a:rPr lang="ru-RU" sz="2800" b="1" i="1" dirty="0">
                <a:solidFill>
                  <a:srgbClr val="0070C0"/>
                </a:solidFill>
                <a:latin typeface="Trebuchet MS" pitchFamily="34" charset="0"/>
                <a:ea typeface="+mn-ea"/>
                <a:cs typeface="+mn-cs"/>
              </a:rPr>
              <a:t>Формирование отчетов работы ОГВ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827315" y="2133600"/>
            <a:ext cx="4056017" cy="2554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/>
              <a:t>Система </a:t>
            </a:r>
            <a:r>
              <a:rPr lang="ru-RU" sz="1600" dirty="0" smtClean="0"/>
              <a:t>предоставляет возможность </a:t>
            </a:r>
            <a:r>
              <a:rPr lang="ru-RU" sz="1600" dirty="0"/>
              <a:t>выгрузки отчетов в форматах </a:t>
            </a:r>
            <a:r>
              <a:rPr lang="en-US" sz="1600" dirty="0" smtClean="0"/>
              <a:t>CSV </a:t>
            </a:r>
            <a:r>
              <a:rPr lang="ru-RU" sz="1600" dirty="0" smtClean="0"/>
              <a:t>и </a:t>
            </a:r>
            <a:r>
              <a:rPr lang="en-US" sz="1600" dirty="0" smtClean="0"/>
              <a:t>PDF</a:t>
            </a:r>
            <a:r>
              <a:rPr lang="ru-RU" sz="1600" dirty="0" smtClean="0"/>
              <a:t>. </a:t>
            </a:r>
            <a:endParaRPr lang="en-US" sz="16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600" dirty="0" smtClean="0"/>
              <a:t>В качестве параметров экспорта отчетов можно выбрать:</a:t>
            </a:r>
          </a:p>
          <a:p>
            <a:pPr>
              <a:buFontTx/>
              <a:buChar char="-"/>
            </a:pPr>
            <a:r>
              <a:rPr lang="ru-RU" sz="1600" dirty="0" smtClean="0"/>
              <a:t>муниципальное образование;</a:t>
            </a:r>
          </a:p>
          <a:p>
            <a:pPr>
              <a:buFontTx/>
              <a:buChar char="-"/>
            </a:pPr>
            <a:r>
              <a:rPr lang="ru-RU" sz="1600" dirty="0" smtClean="0"/>
              <a:t>период;</a:t>
            </a:r>
          </a:p>
          <a:p>
            <a:pPr>
              <a:buFontTx/>
              <a:buChar char="-"/>
            </a:pPr>
            <a:r>
              <a:rPr lang="ru-RU" sz="1600" dirty="0" smtClean="0"/>
              <a:t>статус объекта.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1600" dirty="0"/>
          </a:p>
        </p:txBody>
      </p:sp>
      <p:pic>
        <p:nvPicPr>
          <p:cNvPr id="8194" name="Picture 2" descr="http://getcover.ru/i/gybk71434547939.75/83sn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950" y="1184366"/>
            <a:ext cx="4529760" cy="418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80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09897" y="254041"/>
            <a:ext cx="7886700" cy="502702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lnSpc>
                <a:spcPts val="3200"/>
              </a:lnSpc>
            </a:pPr>
            <a:r>
              <a:rPr lang="ru-RU" sz="2800" b="1" i="1" dirty="0">
                <a:solidFill>
                  <a:srgbClr val="0070C0"/>
                </a:solidFill>
                <a:latin typeface="Trebuchet MS" pitchFamily="34" charset="0"/>
                <a:ea typeface="+mn-ea"/>
                <a:cs typeface="+mn-cs"/>
              </a:rPr>
              <a:t>Интеграция с ЕСИА и УЭК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97230" y="2557144"/>
            <a:ext cx="4056017" cy="1328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/>
            </a:lvl1pPr>
          </a:lstStyle>
          <a:p>
            <a:r>
              <a:rPr lang="ru-RU" dirty="0"/>
              <a:t>Система интегрирована с ЕСИА и УЭК что позволяет гражданам не регистрируясь в системе осуществлять подачу информации с использованием </a:t>
            </a:r>
            <a:r>
              <a:rPr lang="en-US" dirty="0"/>
              <a:t>web-</a:t>
            </a:r>
            <a:r>
              <a:rPr lang="ru-RU" dirty="0" smtClean="0"/>
              <a:t>формы.</a:t>
            </a:r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595" y="1164453"/>
            <a:ext cx="2499495" cy="2600961"/>
          </a:xfrm>
          <a:prstGeom prst="rect">
            <a:avLst/>
          </a:prstGeom>
          <a:noFill/>
          <a:ln>
            <a:noFill/>
          </a:ln>
          <a:effectLst>
            <a:outerShdw blurRad="241300" dist="76200" dir="5400000" algn="t" rotWithShape="0">
              <a:prstClr val="black">
                <a:alpha val="46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691" y="4103456"/>
            <a:ext cx="2035906" cy="172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44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09897" y="254041"/>
            <a:ext cx="7886700" cy="50270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200"/>
              </a:lnSpc>
            </a:pPr>
            <a:r>
              <a:rPr lang="ru-RU" sz="2800" b="1" i="1" dirty="0" smtClean="0">
                <a:solidFill>
                  <a:srgbClr val="0070C0"/>
                </a:solidFill>
                <a:latin typeface="Trebuchet MS" pitchFamily="34" charset="0"/>
                <a:ea typeface="+mn-ea"/>
                <a:cs typeface="+mn-cs"/>
              </a:rPr>
              <a:t>Технологии разработки</a:t>
            </a:r>
            <a:endParaRPr lang="ru-RU" sz="2800" b="1" i="1" dirty="0">
              <a:solidFill>
                <a:srgbClr val="0070C0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827315" y="1503013"/>
            <a:ext cx="3135085" cy="2786404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 smtClean="0"/>
              <a:t>Представленная информационная система</a:t>
            </a:r>
            <a:r>
              <a:rPr lang="en-US" sz="1600" dirty="0" smtClean="0"/>
              <a:t> </a:t>
            </a:r>
            <a:r>
              <a:rPr lang="ru-RU" sz="1600" dirty="0" smtClean="0"/>
              <a:t>разработана на языке программирования </a:t>
            </a:r>
            <a:r>
              <a:rPr lang="en-US" sz="1600" dirty="0">
                <a:solidFill>
                  <a:srgbClr val="FF3300"/>
                </a:solidFill>
              </a:rPr>
              <a:t>PHP</a:t>
            </a:r>
            <a:r>
              <a:rPr lang="ru-RU" sz="1600" dirty="0" smtClean="0"/>
              <a:t>.</a:t>
            </a:r>
            <a:endParaRPr lang="en-US" sz="1600" dirty="0"/>
          </a:p>
          <a:p>
            <a:pPr marL="0" indent="0">
              <a:buNone/>
            </a:pPr>
            <a:r>
              <a:rPr lang="ru-RU" sz="1600" dirty="0" smtClean="0"/>
              <a:t>В качестве хранилища данных применяется реляционная СУБД </a:t>
            </a:r>
            <a:r>
              <a:rPr lang="en-US" sz="1600" dirty="0" smtClean="0"/>
              <a:t>MySQL </a:t>
            </a:r>
            <a:r>
              <a:rPr lang="ru-RU" sz="1600" dirty="0" smtClean="0"/>
              <a:t>версии 5 или новее.</a:t>
            </a:r>
          </a:p>
          <a:p>
            <a:pPr marL="0" indent="0">
              <a:buNone/>
            </a:pPr>
            <a:r>
              <a:rPr lang="ru-RU" sz="1600" dirty="0" smtClean="0"/>
              <a:t>Картографическое представление может быть реализовано на основе </a:t>
            </a:r>
            <a:r>
              <a:rPr lang="en-US" sz="1600" dirty="0">
                <a:solidFill>
                  <a:srgbClr val="FF3300"/>
                </a:solidFill>
              </a:rPr>
              <a:t>API </a:t>
            </a:r>
            <a:r>
              <a:rPr lang="ru-RU" sz="1600" dirty="0" err="1" smtClean="0">
                <a:solidFill>
                  <a:srgbClr val="FF3300"/>
                </a:solidFill>
              </a:rPr>
              <a:t>Яндекс.Карты</a:t>
            </a:r>
            <a:r>
              <a:rPr lang="ru-RU" sz="1600" dirty="0"/>
              <a:t> </a:t>
            </a:r>
            <a:r>
              <a:rPr lang="ru-RU" sz="1600" dirty="0" smtClean="0"/>
              <a:t>или </a:t>
            </a:r>
            <a:r>
              <a:rPr lang="en-US" sz="1600" dirty="0" err="1">
                <a:solidFill>
                  <a:srgbClr val="FF3300"/>
                </a:solidFill>
              </a:rPr>
              <a:t>OpenStereetMap</a:t>
            </a:r>
            <a:r>
              <a:rPr lang="en-US" sz="1600" dirty="0"/>
              <a:t>.</a:t>
            </a:r>
            <a:endParaRPr lang="ru-RU" sz="1600" dirty="0"/>
          </a:p>
        </p:txBody>
      </p:sp>
      <p:grpSp>
        <p:nvGrpSpPr>
          <p:cNvPr id="2067" name="Группа 2066"/>
          <p:cNvGrpSpPr/>
          <p:nvPr/>
        </p:nvGrpSpPr>
        <p:grpSpPr>
          <a:xfrm>
            <a:off x="4162255" y="916763"/>
            <a:ext cx="4778273" cy="4949863"/>
            <a:chOff x="4215595" y="916763"/>
            <a:chExt cx="4778273" cy="4949863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4215595" y="3091622"/>
              <a:ext cx="945292" cy="30388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900" dirty="0" smtClean="0"/>
                <a:t>Незаконное строительство</a:t>
              </a:r>
              <a:endParaRPr lang="ru-RU" sz="900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5889176" y="998604"/>
              <a:ext cx="1698530" cy="22937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700" dirty="0" smtClean="0">
                  <a:solidFill>
                    <a:schemeClr val="tx1"/>
                  </a:solidFill>
                </a:rPr>
                <a:t>Компонент приема информации об объектах строительства</a:t>
              </a:r>
              <a:endParaRPr lang="ru-RU" sz="700" dirty="0">
                <a:solidFill>
                  <a:schemeClr val="tx1"/>
                </a:solidFill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5889173" y="2065781"/>
              <a:ext cx="1698530" cy="22937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700" dirty="0">
                  <a:solidFill>
                    <a:schemeClr val="tx1"/>
                  </a:solidFill>
                </a:rPr>
                <a:t>Компонент экспорта реестров в </a:t>
              </a:r>
              <a:endParaRPr lang="en-US" sz="7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ru-RU" sz="700" dirty="0" smtClean="0">
                  <a:solidFill>
                    <a:schemeClr val="tx1"/>
                  </a:solidFill>
                </a:rPr>
                <a:t>формат </a:t>
              </a:r>
              <a:r>
                <a:rPr lang="en-US" sz="700" dirty="0">
                  <a:solidFill>
                    <a:schemeClr val="tx1"/>
                  </a:solidFill>
                </a:rPr>
                <a:t>.</a:t>
              </a:r>
              <a:r>
                <a:rPr lang="en-US" sz="700" dirty="0" err="1" smtClean="0">
                  <a:solidFill>
                    <a:schemeClr val="tx1"/>
                  </a:solidFill>
                </a:rPr>
                <a:t>xlsx</a:t>
              </a:r>
              <a:endParaRPr lang="ru-RU" sz="700" dirty="0">
                <a:solidFill>
                  <a:schemeClr val="tx1"/>
                </a:soli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5889173" y="2593978"/>
              <a:ext cx="1698530" cy="22937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700" dirty="0" smtClean="0">
                  <a:solidFill>
                    <a:schemeClr val="tx1"/>
                  </a:solidFill>
                </a:rPr>
                <a:t>Компонент представления реестров в табличном виде</a:t>
              </a:r>
              <a:endParaRPr lang="ru-RU" sz="700" dirty="0">
                <a:solidFill>
                  <a:schemeClr val="tx1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5889173" y="3119328"/>
              <a:ext cx="1698530" cy="22937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700" dirty="0" smtClean="0">
                  <a:solidFill>
                    <a:schemeClr val="tx1"/>
                  </a:solidFill>
                </a:rPr>
                <a:t>Компонент картографического представления данных из реестров</a:t>
              </a:r>
              <a:endParaRPr lang="ru-RU" sz="700" dirty="0">
                <a:solidFill>
                  <a:schemeClr val="tx1"/>
                </a:solidFill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5889173" y="3654993"/>
              <a:ext cx="1698530" cy="22937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700" dirty="0" smtClean="0">
                  <a:solidFill>
                    <a:schemeClr val="tx1"/>
                  </a:solidFill>
                </a:rPr>
                <a:t>Интерфейс редактирования и проверки черновиков реестров</a:t>
              </a:r>
              <a:endParaRPr lang="ru-RU" sz="700" dirty="0">
                <a:solidFill>
                  <a:schemeClr val="tx1"/>
                </a:solidFill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5889171" y="4185673"/>
              <a:ext cx="1698530" cy="22937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700" dirty="0" smtClean="0">
                  <a:solidFill>
                    <a:schemeClr val="tx1"/>
                  </a:solidFill>
                </a:rPr>
                <a:t>Компонент сохранения истории изменений реестров</a:t>
              </a:r>
              <a:endParaRPr lang="ru-RU" sz="700" dirty="0">
                <a:solidFill>
                  <a:schemeClr val="tx1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5889174" y="1227978"/>
              <a:ext cx="1698530" cy="22217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 smtClean="0">
                  <a:solidFill>
                    <a:schemeClr val="tx1"/>
                  </a:solidFill>
                </a:rPr>
                <a:t>API </a:t>
              </a:r>
              <a:r>
                <a:rPr lang="ru-RU" sz="600" dirty="0" err="1" smtClean="0">
                  <a:solidFill>
                    <a:schemeClr val="tx1"/>
                  </a:solidFill>
                </a:rPr>
                <a:t>Битрикс</a:t>
              </a:r>
              <a:r>
                <a:rPr lang="ru-RU" sz="600" dirty="0" smtClean="0">
                  <a:solidFill>
                    <a:schemeClr val="tx1"/>
                  </a:solidFill>
                </a:rPr>
                <a:t>. Управление сайтом </a:t>
              </a:r>
              <a:endParaRPr lang="ru-RU" sz="600" dirty="0">
                <a:solidFill>
                  <a:schemeClr val="tx1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5889171" y="3884370"/>
              <a:ext cx="1698530" cy="22217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solidFill>
                    <a:schemeClr val="tx1"/>
                  </a:solidFill>
                </a:rPr>
                <a:t>API </a:t>
              </a:r>
              <a:r>
                <a:rPr lang="ru-RU" sz="600" dirty="0" err="1">
                  <a:solidFill>
                    <a:schemeClr val="tx1"/>
                  </a:solidFill>
                </a:rPr>
                <a:t>Битрикс</a:t>
              </a:r>
              <a:r>
                <a:rPr lang="ru-RU" sz="600" dirty="0">
                  <a:solidFill>
                    <a:schemeClr val="tx1"/>
                  </a:solidFill>
                </a:rPr>
                <a:t>. Управление </a:t>
              </a:r>
              <a:r>
                <a:rPr lang="ru-RU" sz="600" dirty="0" smtClean="0">
                  <a:solidFill>
                    <a:schemeClr val="tx1"/>
                  </a:solidFill>
                </a:rPr>
                <a:t>сайтом</a:t>
              </a:r>
              <a:endParaRPr lang="ru-RU" sz="600" dirty="0">
                <a:solidFill>
                  <a:schemeClr val="tx1"/>
                </a:solidFill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5806710" y="916763"/>
              <a:ext cx="1873315" cy="4646085"/>
            </a:xfrm>
            <a:prstGeom prst="rect">
              <a:avLst/>
            </a:prstGeom>
            <a:noFill/>
            <a:ln w="2857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860167" y="5558849"/>
              <a:ext cx="18825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700" dirty="0" smtClean="0"/>
                <a:t>Сервер </a:t>
              </a:r>
              <a:r>
                <a:rPr lang="ru-RU" sz="700" dirty="0"/>
                <a:t>под </a:t>
              </a:r>
              <a:r>
                <a:rPr lang="ru-RU" sz="700" dirty="0" smtClean="0"/>
                <a:t>управлением</a:t>
              </a:r>
            </a:p>
            <a:p>
              <a:pPr algn="r"/>
              <a:r>
                <a:rPr lang="ru-RU" sz="700" dirty="0" smtClean="0"/>
                <a:t> </a:t>
              </a:r>
              <a:r>
                <a:rPr lang="ru-RU" sz="700" dirty="0" err="1" smtClean="0"/>
                <a:t>CentOS</a:t>
              </a:r>
              <a:r>
                <a:rPr lang="ru-RU" sz="700" dirty="0" smtClean="0"/>
                <a:t> </a:t>
              </a:r>
              <a:r>
                <a:rPr lang="ru-RU" sz="700" dirty="0"/>
                <a:t>6.5.x </a:t>
              </a:r>
              <a:r>
                <a:rPr lang="ru-RU" sz="700" dirty="0" smtClean="0"/>
                <a:t>x64</a:t>
              </a:r>
              <a:endParaRPr lang="ru-RU" sz="700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5889171" y="4720781"/>
              <a:ext cx="1698530" cy="22937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700" dirty="0" smtClean="0">
                  <a:solidFill>
                    <a:schemeClr val="tx1"/>
                  </a:solidFill>
                </a:rPr>
                <a:t>Компонент интеграции с ЕСИА</a:t>
              </a:r>
              <a:endParaRPr lang="ru-RU" sz="700" dirty="0">
                <a:solidFill>
                  <a:schemeClr val="tx1"/>
                </a:solidFill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889174" y="1531995"/>
              <a:ext cx="1698530" cy="22937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700" dirty="0">
                  <a:solidFill>
                    <a:schemeClr val="tx1"/>
                  </a:solidFill>
                </a:rPr>
                <a:t>Компонент импорта реестров </a:t>
              </a:r>
              <a:r>
                <a:rPr lang="ru-RU" sz="700" dirty="0" smtClean="0">
                  <a:solidFill>
                    <a:schemeClr val="tx1"/>
                  </a:solidFill>
                </a:rPr>
                <a:t>информации в формате </a:t>
              </a:r>
              <a:r>
                <a:rPr lang="en-US" sz="700" dirty="0" smtClean="0">
                  <a:solidFill>
                    <a:schemeClr val="tx1"/>
                  </a:solidFill>
                </a:rPr>
                <a:t>.</a:t>
              </a:r>
              <a:r>
                <a:rPr lang="en-US" sz="700" dirty="0" err="1" smtClean="0">
                  <a:solidFill>
                    <a:schemeClr val="tx1"/>
                  </a:solidFill>
                </a:rPr>
                <a:t>xlsx</a:t>
              </a:r>
              <a:endParaRPr lang="ru-RU" sz="700" dirty="0">
                <a:solidFill>
                  <a:schemeClr val="tx1"/>
                </a:solidFill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5889173" y="1761369"/>
              <a:ext cx="1698530" cy="22217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" dirty="0" smtClean="0">
                  <a:solidFill>
                    <a:schemeClr val="tx1"/>
                  </a:solidFill>
                </a:rPr>
                <a:t>Библиотека </a:t>
              </a:r>
              <a:r>
                <a:rPr lang="en-US" sz="600" dirty="0" smtClean="0">
                  <a:solidFill>
                    <a:schemeClr val="tx1"/>
                  </a:solidFill>
                </a:rPr>
                <a:t>PHP Excel</a:t>
              </a:r>
              <a:endParaRPr lang="ru-RU" sz="600" dirty="0">
                <a:solidFill>
                  <a:schemeClr val="tx1"/>
                </a:solidFill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889173" y="2290115"/>
              <a:ext cx="1698530" cy="22217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" dirty="0">
                  <a:solidFill>
                    <a:schemeClr val="tx1"/>
                  </a:solidFill>
                </a:rPr>
                <a:t>Библиотека </a:t>
              </a:r>
              <a:r>
                <a:rPr lang="en-US" sz="600" dirty="0">
                  <a:solidFill>
                    <a:schemeClr val="tx1"/>
                  </a:solidFill>
                </a:rPr>
                <a:t>PHP Excel</a:t>
              </a:r>
              <a:endParaRPr lang="ru-RU" sz="600" dirty="0">
                <a:solidFill>
                  <a:schemeClr val="tx1"/>
                </a:solidFill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5889173" y="3345248"/>
              <a:ext cx="1698530" cy="22217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 smtClean="0">
                  <a:solidFill>
                    <a:schemeClr val="tx1"/>
                  </a:solidFill>
                </a:rPr>
                <a:t>API </a:t>
              </a:r>
              <a:r>
                <a:rPr lang="ru-RU" sz="600" dirty="0" err="1" smtClean="0">
                  <a:solidFill>
                    <a:schemeClr val="tx1"/>
                  </a:solidFill>
                </a:rPr>
                <a:t>Яндекс.Карты</a:t>
              </a:r>
              <a:r>
                <a:rPr lang="en-US" sz="600" dirty="0" smtClean="0">
                  <a:solidFill>
                    <a:schemeClr val="tx1"/>
                  </a:solidFill>
                </a:rPr>
                <a:t> </a:t>
              </a:r>
              <a:r>
                <a:rPr lang="ru-RU" sz="600" dirty="0" smtClean="0">
                  <a:solidFill>
                    <a:schemeClr val="tx1"/>
                  </a:solidFill>
                </a:rPr>
                <a:t>или </a:t>
              </a:r>
              <a:r>
                <a:rPr lang="en-US" sz="600" dirty="0" err="1" smtClean="0">
                  <a:solidFill>
                    <a:schemeClr val="tx1"/>
                  </a:solidFill>
                </a:rPr>
                <a:t>OpenStreetMap</a:t>
              </a:r>
              <a:endParaRPr lang="ru-RU" sz="600" dirty="0">
                <a:solidFill>
                  <a:schemeClr val="tx1"/>
                </a:solidFill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5889173" y="2818423"/>
              <a:ext cx="1698530" cy="22217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 smtClean="0">
                  <a:solidFill>
                    <a:schemeClr val="tx1"/>
                  </a:solidFill>
                </a:rPr>
                <a:t>API </a:t>
              </a:r>
              <a:r>
                <a:rPr lang="ru-RU" sz="600" dirty="0" err="1" smtClean="0">
                  <a:solidFill>
                    <a:schemeClr val="tx1"/>
                  </a:solidFill>
                </a:rPr>
                <a:t>Битрикс</a:t>
              </a:r>
              <a:r>
                <a:rPr lang="ru-RU" sz="600" dirty="0" smtClean="0">
                  <a:solidFill>
                    <a:schemeClr val="tx1"/>
                  </a:solidFill>
                </a:rPr>
                <a:t>. Управление сайтом</a:t>
              </a:r>
              <a:endParaRPr lang="ru-RU" sz="600" dirty="0">
                <a:solidFill>
                  <a:schemeClr val="tx1"/>
                </a:solidFill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5889171" y="4412614"/>
              <a:ext cx="1698530" cy="22217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600" dirty="0" smtClean="0">
                  <a:solidFill>
                    <a:schemeClr val="tx1"/>
                  </a:solidFill>
                </a:rPr>
                <a:t>Библиотека </a:t>
              </a:r>
              <a:r>
                <a:rPr lang="en-US" sz="600" dirty="0" smtClean="0">
                  <a:solidFill>
                    <a:schemeClr val="tx1"/>
                  </a:solidFill>
                </a:rPr>
                <a:t>TCPDF</a:t>
              </a:r>
              <a:endParaRPr lang="ru-RU" sz="600" dirty="0">
                <a:solidFill>
                  <a:schemeClr val="tx1"/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8130539" y="4720780"/>
              <a:ext cx="863329" cy="22937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700" dirty="0" smtClean="0">
                  <a:solidFill>
                    <a:schemeClr val="tx1"/>
                  </a:solidFill>
                </a:rPr>
                <a:t>Библиотека </a:t>
              </a:r>
            </a:p>
            <a:p>
              <a:pPr algn="ctr"/>
              <a:r>
                <a:rPr lang="en-US" sz="700" dirty="0" err="1" smtClean="0">
                  <a:solidFill>
                    <a:schemeClr val="tx1"/>
                  </a:solidFill>
                </a:rPr>
                <a:t>SimpleSAMLphp</a:t>
              </a:r>
              <a:endParaRPr lang="ru-RU" sz="700" dirty="0">
                <a:solidFill>
                  <a:schemeClr val="tx1"/>
                </a:solidFill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8130539" y="3847835"/>
              <a:ext cx="863329" cy="52985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700" dirty="0" smtClean="0">
                  <a:solidFill>
                    <a:schemeClr val="tx1"/>
                  </a:solidFill>
                </a:rPr>
                <a:t>Портал государственных и муниципальных услуг</a:t>
              </a:r>
              <a:endParaRPr lang="ru-RU" sz="700" dirty="0">
                <a:solidFill>
                  <a:schemeClr val="tx1"/>
                </a:solidFill>
              </a:endParaRPr>
            </a:p>
          </p:txBody>
        </p:sp>
        <p:sp>
          <p:nvSpPr>
            <p:cNvPr id="28" name="Двойная стрелка влево/вправо 27"/>
            <p:cNvSpPr/>
            <p:nvPr/>
          </p:nvSpPr>
          <p:spPr>
            <a:xfrm>
              <a:off x="7587700" y="4774283"/>
              <a:ext cx="509684" cy="114688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29" name="Двойная стрелка вверх/вниз 28"/>
            <p:cNvSpPr/>
            <p:nvPr/>
          </p:nvSpPr>
          <p:spPr>
            <a:xfrm>
              <a:off x="8510363" y="4395154"/>
              <a:ext cx="103680" cy="308166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5889171" y="5033850"/>
              <a:ext cx="1698530" cy="22937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700" dirty="0" smtClean="0">
                  <a:solidFill>
                    <a:schemeClr val="tx1"/>
                  </a:solidFill>
                </a:rPr>
                <a:t>Хранилище данных</a:t>
              </a:r>
              <a:endParaRPr lang="ru-RU" sz="700" dirty="0">
                <a:solidFill>
                  <a:schemeClr val="tx1"/>
                </a:solidFill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5889171" y="5260791"/>
              <a:ext cx="1698530" cy="22217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 smtClean="0">
                  <a:solidFill>
                    <a:schemeClr val="tx1"/>
                  </a:solidFill>
                </a:rPr>
                <a:t>MySQL </a:t>
              </a:r>
              <a:r>
                <a:rPr lang="ru-RU" sz="600" dirty="0" smtClean="0">
                  <a:solidFill>
                    <a:schemeClr val="tx1"/>
                  </a:solidFill>
                </a:rPr>
                <a:t>версии 5.0 и новее</a:t>
              </a:r>
              <a:endParaRPr lang="ru-RU" sz="600" dirty="0">
                <a:solidFill>
                  <a:schemeClr val="tx1"/>
                </a:solidFill>
              </a:endParaRPr>
            </a:p>
          </p:txBody>
        </p:sp>
        <p:cxnSp>
          <p:nvCxnSpPr>
            <p:cNvPr id="32" name="Прямая соединительная линия 31"/>
            <p:cNvCxnSpPr/>
            <p:nvPr/>
          </p:nvCxnSpPr>
          <p:spPr>
            <a:xfrm>
              <a:off x="5389351" y="1227978"/>
              <a:ext cx="0" cy="403281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flipH="1" flipV="1">
              <a:off x="5160888" y="3243564"/>
              <a:ext cx="228463" cy="4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66" name="Группа 2065"/>
            <p:cNvGrpSpPr/>
            <p:nvPr/>
          </p:nvGrpSpPr>
          <p:grpSpPr>
            <a:xfrm>
              <a:off x="5389351" y="1236319"/>
              <a:ext cx="417360" cy="4024472"/>
              <a:chOff x="5210324" y="1236319"/>
              <a:chExt cx="596387" cy="4024472"/>
            </a:xfrm>
          </p:grpSpPr>
          <p:cxnSp>
            <p:nvCxnSpPr>
              <p:cNvPr id="34" name="Прямая со стрелкой 33"/>
              <p:cNvCxnSpPr/>
              <p:nvPr/>
            </p:nvCxnSpPr>
            <p:spPr>
              <a:xfrm>
                <a:off x="5219498" y="3354493"/>
                <a:ext cx="587213" cy="0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 стрелкой 34"/>
              <p:cNvCxnSpPr/>
              <p:nvPr/>
            </p:nvCxnSpPr>
            <p:spPr>
              <a:xfrm>
                <a:off x="5210324" y="2290115"/>
                <a:ext cx="587213" cy="0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Прямая со стрелкой 35"/>
              <p:cNvCxnSpPr/>
              <p:nvPr/>
            </p:nvCxnSpPr>
            <p:spPr>
              <a:xfrm>
                <a:off x="5210324" y="2826303"/>
                <a:ext cx="587213" cy="0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Прямая со стрелкой 36"/>
              <p:cNvCxnSpPr/>
              <p:nvPr/>
            </p:nvCxnSpPr>
            <p:spPr>
              <a:xfrm>
                <a:off x="5210324" y="3884369"/>
                <a:ext cx="587213" cy="0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Прямая со стрелкой 37"/>
              <p:cNvCxnSpPr/>
              <p:nvPr/>
            </p:nvCxnSpPr>
            <p:spPr>
              <a:xfrm>
                <a:off x="5210324" y="4423967"/>
                <a:ext cx="587213" cy="0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Прямая со стрелкой 38"/>
              <p:cNvCxnSpPr/>
              <p:nvPr/>
            </p:nvCxnSpPr>
            <p:spPr>
              <a:xfrm>
                <a:off x="5210324" y="4831627"/>
                <a:ext cx="587213" cy="0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Прямая со стрелкой 39"/>
              <p:cNvCxnSpPr/>
              <p:nvPr/>
            </p:nvCxnSpPr>
            <p:spPr>
              <a:xfrm>
                <a:off x="5210324" y="5260791"/>
                <a:ext cx="587213" cy="0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Прямая со стрелкой 40"/>
              <p:cNvCxnSpPr/>
              <p:nvPr/>
            </p:nvCxnSpPr>
            <p:spPr>
              <a:xfrm>
                <a:off x="5210324" y="1761369"/>
                <a:ext cx="587213" cy="0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Прямая со стрелкой 41"/>
              <p:cNvCxnSpPr/>
              <p:nvPr/>
            </p:nvCxnSpPr>
            <p:spPr>
              <a:xfrm>
                <a:off x="5210324" y="1236319"/>
                <a:ext cx="587213" cy="0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30875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09897" y="254041"/>
            <a:ext cx="7886700" cy="50270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200"/>
              </a:lnSpc>
            </a:pPr>
            <a:r>
              <a:rPr lang="ru-RU" sz="2800" b="1" i="1" dirty="0">
                <a:solidFill>
                  <a:srgbClr val="0070C0"/>
                </a:solidFill>
                <a:latin typeface="Trebuchet MS" pitchFamily="34" charset="0"/>
                <a:ea typeface="+mn-ea"/>
                <a:cs typeface="+mn-cs"/>
              </a:rPr>
              <a:t>Процесс </a:t>
            </a:r>
            <a:r>
              <a:rPr lang="ru-RU" sz="2800" b="1" i="1" dirty="0" smtClean="0">
                <a:solidFill>
                  <a:srgbClr val="0070C0"/>
                </a:solidFill>
                <a:latin typeface="Trebuchet MS" pitchFamily="34" charset="0"/>
                <a:ea typeface="+mn-ea"/>
                <a:cs typeface="+mn-cs"/>
              </a:rPr>
              <a:t>настройки системы</a:t>
            </a:r>
            <a:endParaRPr lang="ru-RU" sz="2800" b="1" i="1" dirty="0">
              <a:solidFill>
                <a:srgbClr val="0070C0"/>
              </a:solidFill>
              <a:latin typeface="Trebuchet MS" pitchFamily="34" charset="0"/>
              <a:ea typeface="+mn-ea"/>
              <a:cs typeface="+mn-cs"/>
            </a:endParaRPr>
          </a:p>
        </p:txBody>
      </p:sp>
      <p:pic>
        <p:nvPicPr>
          <p:cNvPr id="3" name="Picture 2" descr="edit, user icon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396" y="2674925"/>
            <a:ext cx="897431" cy="89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all, conference icon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342" y="3192328"/>
            <a:ext cx="768116" cy="76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lb, map, pin, with icon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531" y="2359025"/>
            <a:ext cx="631799" cy="6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603721" y="3314777"/>
            <a:ext cx="2462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Управление учетными записями</a:t>
            </a:r>
            <a:endParaRPr lang="ru-RU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23752" y="2413315"/>
            <a:ext cx="2462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</a:rPr>
              <a:t>Определение географических границ компетенций</a:t>
            </a:r>
            <a:endParaRPr lang="ru-RU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809897" y="2067404"/>
            <a:ext cx="3135085" cy="3042884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 smtClean="0"/>
              <a:t>Администратор системы производит настройку следующих параметров:</a:t>
            </a:r>
          </a:p>
          <a:p>
            <a:pPr>
              <a:buFontTx/>
              <a:buChar char="-"/>
            </a:pPr>
            <a:r>
              <a:rPr lang="ru-RU" sz="1600" dirty="0" smtClean="0"/>
              <a:t>определяет </a:t>
            </a:r>
            <a:r>
              <a:rPr lang="ru-RU" sz="1600" dirty="0"/>
              <a:t>географические границы компетенций;</a:t>
            </a:r>
          </a:p>
          <a:p>
            <a:pPr>
              <a:buFontTx/>
              <a:buChar char="-"/>
            </a:pPr>
            <a:r>
              <a:rPr lang="ru-RU" sz="1600" dirty="0" smtClean="0"/>
              <a:t>создает учетные записи Операторов от МО или ОГВ;</a:t>
            </a:r>
          </a:p>
          <a:p>
            <a:pPr>
              <a:buFontTx/>
              <a:buChar char="-"/>
            </a:pPr>
            <a:r>
              <a:rPr lang="ru-RU" sz="1600" dirty="0" smtClean="0"/>
              <a:t>производит сопоставление границ ответственности и Операторов.</a:t>
            </a:r>
          </a:p>
          <a:p>
            <a:pPr marL="0" indent="0">
              <a:buNone/>
            </a:pPr>
            <a:endParaRPr lang="ru-RU" sz="1600" dirty="0"/>
          </a:p>
        </p:txBody>
      </p:sp>
      <p:sp>
        <p:nvSpPr>
          <p:cNvPr id="12" name="Левая фигурная скобка 11"/>
          <p:cNvSpPr/>
          <p:nvPr/>
        </p:nvSpPr>
        <p:spPr>
          <a:xfrm>
            <a:off x="5451689" y="2191639"/>
            <a:ext cx="295980" cy="1864003"/>
          </a:xfrm>
          <a:prstGeom prst="leftBrace">
            <a:avLst>
              <a:gd name="adj1" fmla="val 122362"/>
              <a:gd name="adj2" fmla="val 49660"/>
            </a:avLst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57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809897" y="3719323"/>
            <a:ext cx="29783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/>
            </a:lvl1pPr>
          </a:lstStyle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Действия Заявителя: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Подача информации об объекте строительства через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web-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форму на сайте.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Получение уведомлений на электронную почту о результатах проверки объекта строительства.</a:t>
            </a:r>
          </a:p>
          <a:p>
            <a:pPr marL="342900" indent="-342900">
              <a:buFont typeface="+mj-lt"/>
              <a:buAutoNum type="arabicPeriod"/>
            </a:pPr>
            <a:endParaRPr lang="ru-RU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375928" y="3719323"/>
            <a:ext cx="448068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/>
            </a:lvl1pPr>
          </a:lstStyle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Действия Оператора: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Авторизация в личном кабинете.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Обработка полученной информации.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Проверка объекта строительства в соответствии с полученной информацией и направление уведомления заявителю с результатом проверки.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Принятие решения в отношении объекта строительства с направлением уведомления заявителю.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Установление отметки на карте</a:t>
            </a:r>
          </a:p>
          <a:p>
            <a:pPr marL="342900" indent="-342900">
              <a:buFont typeface="+mj-lt"/>
              <a:buAutoNum type="arabicPeriod"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1" name="Заголовок 1"/>
          <p:cNvSpPr txBox="1">
            <a:spLocks/>
          </p:cNvSpPr>
          <p:nvPr/>
        </p:nvSpPr>
        <p:spPr>
          <a:xfrm>
            <a:off x="809897" y="275280"/>
            <a:ext cx="7886700" cy="91307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200"/>
              </a:lnSpc>
            </a:pPr>
            <a:r>
              <a:rPr lang="ru-RU" sz="2800" b="1" i="1" dirty="0">
                <a:solidFill>
                  <a:srgbClr val="0070C0"/>
                </a:solidFill>
                <a:latin typeface="Trebuchet MS" pitchFamily="34" charset="0"/>
                <a:ea typeface="+mn-ea"/>
                <a:cs typeface="+mn-cs"/>
              </a:rPr>
              <a:t>Процесс публикации и обработки </a:t>
            </a:r>
            <a:r>
              <a:rPr lang="ru-RU" sz="2800" b="1" i="1" dirty="0" smtClean="0">
                <a:solidFill>
                  <a:srgbClr val="0070C0"/>
                </a:solidFill>
                <a:latin typeface="Trebuchet MS" pitchFamily="34" charset="0"/>
                <a:ea typeface="+mn-ea"/>
                <a:cs typeface="+mn-cs"/>
              </a:rPr>
              <a:t>сведений, полученных от Заявителей</a:t>
            </a:r>
            <a:endParaRPr lang="ru-RU" sz="2800" b="1" i="1" dirty="0">
              <a:solidFill>
                <a:srgbClr val="0070C0"/>
              </a:solidFill>
              <a:latin typeface="Trebuchet MS" pitchFamily="34" charset="0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432" y="1323769"/>
            <a:ext cx="6908413" cy="226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56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125281" y="3223369"/>
            <a:ext cx="2635333" cy="267765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/>
            </a:lvl1pPr>
          </a:lstStyle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Действия Оператора: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Авторизация в личном кабинете.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Формирование черновика реестра объектов строительства: добавление, изменение, удаление записей.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Представление черновика на утверждение Проверяющему.</a:t>
            </a:r>
          </a:p>
          <a:p>
            <a:pPr marL="342900" indent="-342900">
              <a:buFont typeface="+mj-lt"/>
              <a:buAutoNum type="arabicPeriod"/>
            </a:pP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122364" y="3223369"/>
            <a:ext cx="28155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/>
            </a:lvl1pPr>
          </a:lstStyle>
          <a:p>
            <a:pPr algn="ctr"/>
            <a:r>
              <a:rPr lang="ru-RU" b="1" dirty="0" smtClean="0"/>
              <a:t>Действия Проверяющего: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Авторизация в личном кабинете.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Проверка представленного черновика.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В случае наличия замечаний отправка черновика на доработку Оператору.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В случае успешного результата проверки отправка черновика на публикацию Администратору.</a:t>
            </a:r>
          </a:p>
        </p:txBody>
      </p:sp>
      <p:sp>
        <p:nvSpPr>
          <p:cNvPr id="51" name="Заголовок 1"/>
          <p:cNvSpPr txBox="1">
            <a:spLocks/>
          </p:cNvSpPr>
          <p:nvPr/>
        </p:nvSpPr>
        <p:spPr>
          <a:xfrm>
            <a:off x="809897" y="275280"/>
            <a:ext cx="7886700" cy="91307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200"/>
              </a:lnSpc>
            </a:pPr>
            <a:r>
              <a:rPr lang="ru-RU" sz="2800" b="1" i="1" dirty="0">
                <a:solidFill>
                  <a:srgbClr val="0070C0"/>
                </a:solidFill>
                <a:latin typeface="Trebuchet MS" pitchFamily="34" charset="0"/>
                <a:ea typeface="+mn-ea"/>
                <a:cs typeface="+mn-cs"/>
              </a:rPr>
              <a:t>Процесс публикации </a:t>
            </a:r>
            <a:r>
              <a:rPr lang="ru-RU" sz="2800" b="1" i="1" dirty="0" smtClean="0">
                <a:solidFill>
                  <a:srgbClr val="0070C0"/>
                </a:solidFill>
                <a:latin typeface="Trebuchet MS" pitchFamily="34" charset="0"/>
                <a:ea typeface="+mn-ea"/>
                <a:cs typeface="+mn-cs"/>
              </a:rPr>
              <a:t>реестров объектов строительства</a:t>
            </a:r>
            <a:endParaRPr lang="ru-RU" sz="2800" b="1" i="1" dirty="0">
              <a:solidFill>
                <a:srgbClr val="0070C0"/>
              </a:solidFill>
              <a:latin typeface="Trebuchet MS" pitchFamily="34" charset="0"/>
              <a:ea typeface="+mn-ea"/>
              <a:cs typeface="+mn-cs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00301" y="1475831"/>
            <a:ext cx="8821776" cy="1375305"/>
            <a:chOff x="200301" y="1475831"/>
            <a:chExt cx="8821776" cy="1375305"/>
          </a:xfrm>
        </p:grpSpPr>
        <p:pic>
          <p:nvPicPr>
            <p:cNvPr id="7" name="Picture 2" descr="manager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7897" y="1475831"/>
              <a:ext cx="745674" cy="7456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administrator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301" y="1475831"/>
              <a:ext cx="745674" cy="7456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document, edit ico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3830" y="1613840"/>
              <a:ext cx="545151" cy="5451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8" descr="checked, document ico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0588" y="1613840"/>
              <a:ext cx="545151" cy="5451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Стрелка вправо с вырезом 11"/>
            <p:cNvSpPr/>
            <p:nvPr/>
          </p:nvSpPr>
          <p:spPr>
            <a:xfrm>
              <a:off x="1036565" y="1792508"/>
              <a:ext cx="556675" cy="187814"/>
            </a:xfrm>
            <a:prstGeom prst="notchedRightArrow">
              <a:avLst/>
            </a:prstGeom>
            <a:noFill/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Стрелка вправо с вырезом 12"/>
            <p:cNvSpPr/>
            <p:nvPr/>
          </p:nvSpPr>
          <p:spPr>
            <a:xfrm>
              <a:off x="2319571" y="1792508"/>
              <a:ext cx="556675" cy="187814"/>
            </a:xfrm>
            <a:prstGeom prst="notchedRightArrow">
              <a:avLst/>
            </a:prstGeom>
            <a:noFill/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трелка вправо с вырезом 13"/>
            <p:cNvSpPr/>
            <p:nvPr/>
          </p:nvSpPr>
          <p:spPr>
            <a:xfrm>
              <a:off x="3900794" y="1792508"/>
              <a:ext cx="556675" cy="187814"/>
            </a:xfrm>
            <a:prstGeom prst="notchedRightArrow">
              <a:avLst/>
            </a:prstGeom>
            <a:noFill/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Стрелка вправо с вырезом 14"/>
            <p:cNvSpPr/>
            <p:nvPr/>
          </p:nvSpPr>
          <p:spPr>
            <a:xfrm>
              <a:off x="5085384" y="1792508"/>
              <a:ext cx="556675" cy="187814"/>
            </a:xfrm>
            <a:prstGeom prst="notchedRightArrow">
              <a:avLst/>
            </a:prstGeom>
            <a:noFill/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Picture 10" descr="cancel, document ico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5965" y="2322645"/>
              <a:ext cx="528491" cy="5284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Стрелка углом вверх 16"/>
            <p:cNvSpPr/>
            <p:nvPr/>
          </p:nvSpPr>
          <p:spPr>
            <a:xfrm rot="16200000" flipH="1">
              <a:off x="2837260" y="2186801"/>
              <a:ext cx="416622" cy="688310"/>
            </a:xfrm>
            <a:prstGeom prst="bentUpArrow">
              <a:avLst>
                <a:gd name="adj1" fmla="val 15608"/>
                <a:gd name="adj2" fmla="val 28757"/>
                <a:gd name="adj3" fmla="val 32513"/>
              </a:avLst>
            </a:prstGeom>
            <a:noFill/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Стрелка углом вверх 17"/>
            <p:cNvSpPr/>
            <p:nvPr/>
          </p:nvSpPr>
          <p:spPr>
            <a:xfrm flipH="1">
              <a:off x="468898" y="2322645"/>
              <a:ext cx="700311" cy="364836"/>
            </a:xfrm>
            <a:prstGeom prst="bentUpArrow">
              <a:avLst>
                <a:gd name="adj1" fmla="val 20710"/>
                <a:gd name="adj2" fmla="val 29290"/>
                <a:gd name="adj3" fmla="val 37870"/>
              </a:avLst>
            </a:prstGeom>
            <a:noFill/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Picture 2" descr="edit, user icon"/>
            <p:cNvPicPr>
              <a:picLocks noChangeAspect="1" noChangeArrowheads="1"/>
            </p:cNvPicPr>
            <p:nvPr/>
          </p:nvPicPr>
          <p:blipFill>
            <a:blip r:embed="rId7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4945" y="1475831"/>
              <a:ext cx="747604" cy="7476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Стрелка вправо с вырезом 19"/>
            <p:cNvSpPr/>
            <p:nvPr/>
          </p:nvSpPr>
          <p:spPr>
            <a:xfrm>
              <a:off x="6742485" y="1792508"/>
              <a:ext cx="556675" cy="187814"/>
            </a:xfrm>
            <a:prstGeom prst="notchedRightArrow">
              <a:avLst/>
            </a:prstGeom>
            <a:noFill/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309750" y="1609416"/>
              <a:ext cx="1712327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000" b="1" dirty="0" smtClean="0">
                  <a:solidFill>
                    <a:srgbClr val="0070C0"/>
                  </a:solidFill>
                </a:rPr>
                <a:t>Публикация реестра </a:t>
              </a:r>
              <a:endParaRPr lang="en-US" sz="1000" b="1" dirty="0" smtClean="0">
                <a:solidFill>
                  <a:srgbClr val="0070C0"/>
                </a:solidFill>
              </a:endParaRPr>
            </a:p>
            <a:p>
              <a:pPr algn="ctr"/>
              <a:r>
                <a:rPr lang="ru-RU" sz="1000" b="1" dirty="0" smtClean="0">
                  <a:solidFill>
                    <a:srgbClr val="0070C0"/>
                  </a:solidFill>
                </a:rPr>
                <a:t>в виде таблицы и </a:t>
              </a:r>
              <a:endParaRPr lang="en-US" sz="1000" b="1" dirty="0" smtClean="0">
                <a:solidFill>
                  <a:srgbClr val="0070C0"/>
                </a:solidFill>
              </a:endParaRPr>
            </a:p>
            <a:p>
              <a:pPr algn="ctr"/>
              <a:r>
                <a:rPr lang="ru-RU" sz="1000" b="1" dirty="0" smtClean="0">
                  <a:solidFill>
                    <a:srgbClr val="0070C0"/>
                  </a:solidFill>
                </a:rPr>
                <a:t>файла для скачивания </a:t>
              </a:r>
              <a:r>
                <a:rPr lang="en-US" sz="1000" b="1" dirty="0" smtClean="0">
                  <a:solidFill>
                    <a:srgbClr val="0070C0"/>
                  </a:solidFill>
                </a:rPr>
                <a:t>.</a:t>
              </a:r>
              <a:r>
                <a:rPr lang="en-US" sz="1000" b="1" dirty="0" err="1" smtClean="0">
                  <a:solidFill>
                    <a:srgbClr val="0070C0"/>
                  </a:solidFill>
                </a:rPr>
                <a:t>xlsx</a:t>
              </a:r>
              <a:endParaRPr lang="ru-RU" sz="1000" b="1" dirty="0">
                <a:solidFill>
                  <a:srgbClr val="0070C0"/>
                </a:solidFill>
              </a:endParaRPr>
            </a:p>
          </p:txBody>
        </p:sp>
        <p:sp>
          <p:nvSpPr>
            <p:cNvPr id="22" name="Стрелка углом вверх 21"/>
            <p:cNvSpPr/>
            <p:nvPr/>
          </p:nvSpPr>
          <p:spPr>
            <a:xfrm rot="16200000" flipH="1">
              <a:off x="5528961" y="2186801"/>
              <a:ext cx="416622" cy="688310"/>
            </a:xfrm>
            <a:prstGeom prst="bentUpArrow">
              <a:avLst>
                <a:gd name="adj1" fmla="val 15608"/>
                <a:gd name="adj2" fmla="val 28757"/>
                <a:gd name="adj3" fmla="val 32513"/>
              </a:avLst>
            </a:prstGeom>
            <a:noFill/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Picture 10" descr="cancel, document ico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9350" y="2322645"/>
              <a:ext cx="528491" cy="5284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" name="TextBox 25"/>
          <p:cNvSpPr txBox="1"/>
          <p:nvPr/>
        </p:nvSpPr>
        <p:spPr>
          <a:xfrm>
            <a:off x="6299658" y="3227803"/>
            <a:ext cx="2722419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/>
            </a:lvl1pPr>
          </a:lstStyle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Действия Администратора: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Авторизация в личном кабинете.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Проверка представленного черновика.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В случае наличия замечаний отправка черновика на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доработку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Оператору.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В случае успешного результата проверки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публикация реестра в открытом доступе.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46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44566" y="315001"/>
            <a:ext cx="8129468" cy="502702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lnSpc>
                <a:spcPts val="3200"/>
              </a:lnSpc>
            </a:pPr>
            <a:r>
              <a:rPr lang="ru-RU" sz="2800" b="1" i="1" dirty="0" smtClean="0">
                <a:solidFill>
                  <a:srgbClr val="0070C0"/>
                </a:solidFill>
                <a:latin typeface="Trebuchet MS" pitchFamily="34" charset="0"/>
                <a:ea typeface="+mn-ea"/>
                <a:cs typeface="+mn-cs"/>
              </a:rPr>
              <a:t>Назначение ГИС</a:t>
            </a:r>
            <a:endParaRPr lang="ru-RU" sz="2800" b="1" i="1" dirty="0">
              <a:solidFill>
                <a:srgbClr val="0070C0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744566" y="1262458"/>
            <a:ext cx="4262863" cy="4316412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ru-RU" sz="1600" dirty="0"/>
              <a:t>Система мониторинга </a:t>
            </a:r>
            <a:r>
              <a:rPr lang="ru-RU" sz="1600" dirty="0" smtClean="0"/>
              <a:t>объектов строительства.</a:t>
            </a:r>
            <a:endParaRPr lang="ru-RU" sz="1600" dirty="0"/>
          </a:p>
          <a:p>
            <a:r>
              <a:rPr lang="ru-RU" sz="1600" dirty="0"/>
              <a:t>Интерфейс приема и обработки информации об объектах незаконного строительства на территории муниципалитета и субъекта </a:t>
            </a:r>
            <a:r>
              <a:rPr lang="ru-RU" sz="1600" dirty="0" smtClean="0"/>
              <a:t>федерации.</a:t>
            </a:r>
            <a:endParaRPr lang="ru-RU" sz="1600" dirty="0"/>
          </a:p>
          <a:p>
            <a:r>
              <a:rPr lang="ru-RU" sz="1600" dirty="0"/>
              <a:t>Среда публикации реестров выданных разрешений и объектов введенных в </a:t>
            </a:r>
            <a:r>
              <a:rPr lang="ru-RU" sz="1600" dirty="0" smtClean="0"/>
              <a:t>эксплуатацию.</a:t>
            </a:r>
          </a:p>
          <a:p>
            <a:r>
              <a:rPr lang="ru-RU" sz="1600" dirty="0"/>
              <a:t>Единое хранилище реестров с информацией об объектах строительства на территории муниципального образования или субъекта </a:t>
            </a:r>
            <a:r>
              <a:rPr lang="ru-RU" sz="1600" dirty="0" smtClean="0"/>
              <a:t>федерации.</a:t>
            </a:r>
            <a:endParaRPr lang="ru-RU" sz="1600" dirty="0"/>
          </a:p>
          <a:p>
            <a:r>
              <a:rPr lang="ru-RU" sz="1600" dirty="0"/>
              <a:t>Авторизация через ЕСИА и с использованием </a:t>
            </a:r>
            <a:r>
              <a:rPr lang="ru-RU" sz="1600" dirty="0" smtClean="0"/>
              <a:t>УЭК</a:t>
            </a:r>
            <a:r>
              <a:rPr lang="ru-RU" sz="1600" dirty="0" smtClean="0"/>
              <a:t>.</a:t>
            </a:r>
            <a:endParaRPr lang="ru-RU" sz="1600" dirty="0"/>
          </a:p>
          <a:p>
            <a:endParaRPr lang="ru-RU" sz="1600" dirty="0"/>
          </a:p>
        </p:txBody>
      </p:sp>
      <p:pic>
        <p:nvPicPr>
          <p:cNvPr id="1026" name="Picture 2" descr="http://getcover.ru/i/c6y1x1434529111.02/r02h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416" y="2233327"/>
            <a:ext cx="3933207" cy="2374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48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15546" y="348187"/>
            <a:ext cx="7886700" cy="502702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marL="228600" indent="-228600">
              <a:lnSpc>
                <a:spcPts val="3200"/>
              </a:lnSpc>
              <a:buFont typeface="Arial" panose="020B0604020202020204" pitchFamily="34" charset="0"/>
            </a:pPr>
            <a:r>
              <a:rPr lang="ru-RU" sz="2800" b="1" i="1" dirty="0">
                <a:solidFill>
                  <a:srgbClr val="0070C0"/>
                </a:solidFill>
                <a:latin typeface="Trebuchet MS" pitchFamily="34" charset="0"/>
                <a:ea typeface="+mn-ea"/>
                <a:cs typeface="+mn-cs"/>
              </a:rPr>
              <a:t>Опыт реализации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815546" y="1751024"/>
            <a:ext cx="7405345" cy="286232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800" dirty="0"/>
              <a:t>Пилотный проект на территории Краснодарского края с </a:t>
            </a:r>
            <a:r>
              <a:rPr lang="ru-RU" sz="1800" dirty="0" smtClean="0">
                <a:solidFill>
                  <a:srgbClr val="FF3300"/>
                </a:solidFill>
              </a:rPr>
              <a:t>2012 </a:t>
            </a:r>
            <a:r>
              <a:rPr lang="ru-RU" sz="1800" dirty="0">
                <a:solidFill>
                  <a:srgbClr val="FF3300"/>
                </a:solidFill>
              </a:rPr>
              <a:t>г.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400" dirty="0"/>
              <a:t>Данные поставляются от </a:t>
            </a:r>
            <a:r>
              <a:rPr lang="ru-RU" sz="1400" dirty="0">
                <a:solidFill>
                  <a:srgbClr val="FF3300"/>
                </a:solidFill>
              </a:rPr>
              <a:t>44 </a:t>
            </a:r>
            <a:r>
              <a:rPr lang="ru-RU" sz="1400" dirty="0"/>
              <a:t>муниципальных образований </a:t>
            </a:r>
            <a:r>
              <a:rPr lang="ru-RU" sz="1400" dirty="0" smtClean="0"/>
              <a:t>по </a:t>
            </a:r>
            <a:r>
              <a:rPr lang="ru-RU" sz="1400" dirty="0">
                <a:solidFill>
                  <a:srgbClr val="FF3300"/>
                </a:solidFill>
              </a:rPr>
              <a:t>3</a:t>
            </a:r>
            <a:r>
              <a:rPr lang="ru-RU" sz="1400" dirty="0" smtClean="0"/>
              <a:t> типам реестров.</a:t>
            </a:r>
            <a:endParaRPr lang="en-US" sz="1400" dirty="0" smtClean="0"/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400" dirty="0" smtClean="0"/>
              <a:t>Хранение информации о более чем </a:t>
            </a:r>
            <a:r>
              <a:rPr lang="ru-RU" sz="1400" dirty="0" smtClean="0">
                <a:solidFill>
                  <a:srgbClr val="FF3300"/>
                </a:solidFill>
              </a:rPr>
              <a:t>7</a:t>
            </a:r>
            <a:r>
              <a:rPr lang="en-US" sz="1400" dirty="0" smtClean="0">
                <a:solidFill>
                  <a:srgbClr val="FF3300"/>
                </a:solidFill>
              </a:rPr>
              <a:t> </a:t>
            </a:r>
            <a:r>
              <a:rPr lang="ru-RU" sz="1400" dirty="0" smtClean="0">
                <a:solidFill>
                  <a:srgbClr val="FF3300"/>
                </a:solidFill>
              </a:rPr>
              <a:t>000</a:t>
            </a:r>
            <a:r>
              <a:rPr lang="ru-RU" sz="1400" dirty="0" smtClean="0"/>
              <a:t> объектах строительства.</a:t>
            </a:r>
            <a:endParaRPr lang="ru-RU" sz="1400" dirty="0"/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400" dirty="0"/>
              <a:t>Осуществлена интеграция с </a:t>
            </a:r>
            <a:r>
              <a:rPr lang="ru-RU" sz="1400" dirty="0" smtClean="0">
                <a:solidFill>
                  <a:srgbClr val="FF3300"/>
                </a:solidFill>
              </a:rPr>
              <a:t>ЕСИА и УЭК.</a:t>
            </a:r>
            <a:endParaRPr lang="en-US" sz="1400" dirty="0" smtClean="0">
              <a:solidFill>
                <a:srgbClr val="FF3300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800" dirty="0" smtClean="0"/>
              <a:t>Проект в городе Краснодар с 2011 года: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400" dirty="0"/>
              <a:t> </a:t>
            </a:r>
            <a:r>
              <a:rPr lang="en-US" sz="1400" dirty="0" smtClean="0">
                <a:solidFill>
                  <a:srgbClr val="FF3300"/>
                </a:solidFill>
              </a:rPr>
              <a:t>1 897</a:t>
            </a:r>
            <a:r>
              <a:rPr lang="ru-RU" sz="1400" dirty="0" smtClean="0"/>
              <a:t> объектов строительства, в </a:t>
            </a:r>
            <a:r>
              <a:rPr lang="ru-RU" sz="1400" dirty="0" err="1" smtClean="0"/>
              <a:t>т.ч</a:t>
            </a:r>
            <a:r>
              <a:rPr lang="ru-RU" sz="1400" dirty="0" smtClean="0"/>
              <a:t>. </a:t>
            </a:r>
            <a:r>
              <a:rPr lang="en-US" sz="1400" dirty="0">
                <a:solidFill>
                  <a:srgbClr val="FF3300"/>
                </a:solidFill>
              </a:rPr>
              <a:t>442</a:t>
            </a:r>
            <a:r>
              <a:rPr lang="ru-RU" sz="1400" dirty="0" smtClean="0"/>
              <a:t> незаконно возводимых.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400" dirty="0" smtClean="0"/>
              <a:t>Система стала основным инструментов концентрации и обработки данных Управления муниципального контроля.</a:t>
            </a:r>
            <a:endParaRPr lang="ru-RU" sz="1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087" y="4557577"/>
            <a:ext cx="800100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59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28675" y="222756"/>
            <a:ext cx="7886700" cy="913070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marL="228600" indent="-228600">
              <a:lnSpc>
                <a:spcPts val="3200"/>
              </a:lnSpc>
              <a:buFont typeface="Arial" panose="020B0604020202020204" pitchFamily="34" charset="0"/>
            </a:pPr>
            <a:r>
              <a:rPr lang="ru-RU" sz="2800" b="1" i="1" dirty="0">
                <a:solidFill>
                  <a:srgbClr val="0070C0"/>
                </a:solidFill>
                <a:latin typeface="Trebuchet MS" pitchFamily="34" charset="0"/>
                <a:ea typeface="+mn-ea"/>
                <a:cs typeface="+mn-cs"/>
              </a:rPr>
              <a:t>Выгоды для </a:t>
            </a:r>
            <a:r>
              <a:rPr lang="ru-RU" sz="2800" b="1" i="1" dirty="0" smtClean="0">
                <a:solidFill>
                  <a:srgbClr val="0070C0"/>
                </a:solidFill>
                <a:latin typeface="Trebuchet MS" pitchFamily="34" charset="0"/>
                <a:ea typeface="+mn-ea"/>
                <a:cs typeface="+mn-cs"/>
              </a:rPr>
              <a:t>органов государственной власти и местного самоуправления</a:t>
            </a:r>
            <a:endParaRPr lang="ru-RU" sz="2800" b="1" i="1" dirty="0">
              <a:solidFill>
                <a:srgbClr val="0070C0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828675" y="1797050"/>
            <a:ext cx="7886700" cy="3098284"/>
          </a:xfrm>
          <a:noFill/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ru-RU" sz="1800" dirty="0" smtClean="0"/>
              <a:t>Наличие прямого контакта с гражданами посредством интерактивного взаимодействия.</a:t>
            </a:r>
          </a:p>
          <a:p>
            <a:r>
              <a:rPr lang="ru-RU" sz="1800" dirty="0" smtClean="0"/>
              <a:t>Повышение </a:t>
            </a:r>
            <a:r>
              <a:rPr lang="ru-RU" sz="1800" dirty="0"/>
              <a:t>качества мониторинга объектов </a:t>
            </a:r>
            <a:r>
              <a:rPr lang="ru-RU" sz="1800" dirty="0" smtClean="0"/>
              <a:t>строительства на подведомственной территории.</a:t>
            </a:r>
            <a:endParaRPr lang="ru-RU" sz="1800" dirty="0"/>
          </a:p>
          <a:p>
            <a:r>
              <a:rPr lang="ru-RU" sz="1800" dirty="0" smtClean="0"/>
              <a:t>Единое хранилище реестров с информацией об объектах строительства на территории муниципального образования или субъекта федерации.</a:t>
            </a:r>
          </a:p>
          <a:p>
            <a:r>
              <a:rPr lang="ru-RU" sz="1800" dirty="0" smtClean="0"/>
              <a:t>Снижение трудозатрат, связанных с администрированием реестров объектов строительства посредством представления информации в графическом интерфейсе.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54726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1369726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400" b="1" i="1" dirty="0" smtClean="0">
                <a:solidFill>
                  <a:schemeClr val="tx1"/>
                </a:solidFill>
                <a:latin typeface="Trebuchet MS" pitchFamily="34" charset="0"/>
              </a:rPr>
              <a:t>Контакты</a:t>
            </a:r>
            <a:endParaRPr lang="ru-RU" sz="1400" b="1" i="1" dirty="0">
              <a:solidFill>
                <a:schemeClr val="tx1"/>
              </a:solidFill>
              <a:latin typeface="Trebuchet MS" pitchFamily="34" charset="0"/>
            </a:endParaRPr>
          </a:p>
        </p:txBody>
      </p:sp>
      <p:pic>
        <p:nvPicPr>
          <p:cNvPr id="5" name="Рисунок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68" y="1989300"/>
            <a:ext cx="28800" cy="4953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3044110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400" b="1" i="1" dirty="0" smtClean="0">
                <a:solidFill>
                  <a:schemeClr val="tx1"/>
                </a:solidFill>
                <a:latin typeface="Trebuchet MS" pitchFamily="34" charset="0"/>
              </a:rPr>
              <a:t>Реквизиты</a:t>
            </a:r>
            <a:endParaRPr lang="ru-RU" sz="1400" b="1" i="1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8650" y="3658470"/>
            <a:ext cx="36610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i="0" u="none" strike="noStrike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Microsoft Sans Serif" pitchFamily="34" charset="0"/>
              </a:rPr>
              <a:t>ИНН: 2308017392  КПП: 230801001  </a:t>
            </a:r>
          </a:p>
          <a:p>
            <a:pPr>
              <a:lnSpc>
                <a:spcPct val="100000"/>
              </a:lnSpc>
            </a:pPr>
            <a:r>
              <a:rPr lang="ru-RU" sz="1400" b="0" i="0" u="none" strike="noStrike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Microsoft Sans Serif" pitchFamily="34" charset="0"/>
              </a:rPr>
              <a:t>ОГРН: 1022301616204</a:t>
            </a:r>
          </a:p>
          <a:p>
            <a:pPr>
              <a:lnSpc>
                <a:spcPct val="100000"/>
              </a:lnSpc>
            </a:pPr>
            <a:r>
              <a:rPr lang="ru-RU" sz="1400" b="0" i="0" u="none" strike="noStrike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Microsoft Sans Serif" pitchFamily="34" charset="0"/>
              </a:rPr>
              <a:t>Р/с: 40702810430020100123 Краснодарское отделение № 8619 г. Краснодар</a:t>
            </a:r>
          </a:p>
          <a:p>
            <a:pPr>
              <a:lnSpc>
                <a:spcPct val="100000"/>
              </a:lnSpc>
            </a:pPr>
            <a:r>
              <a:rPr lang="ru-RU" sz="1400" b="0" i="0" u="none" strike="noStrike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Microsoft Sans Serif" pitchFamily="34" charset="0"/>
              </a:rPr>
              <a:t>Корр. счет: 30101810100000000602</a:t>
            </a:r>
          </a:p>
          <a:p>
            <a:pPr>
              <a:lnSpc>
                <a:spcPct val="100000"/>
              </a:lnSpc>
            </a:pPr>
            <a:r>
              <a:rPr lang="ru-RU" sz="1400" b="0" i="0" u="none" strike="noStrike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Microsoft Sans Serif" pitchFamily="34" charset="0"/>
              </a:rPr>
              <a:t>БИК: 040349602</a:t>
            </a:r>
          </a:p>
        </p:txBody>
      </p:sp>
      <p:pic>
        <p:nvPicPr>
          <p:cNvPr id="8" name="Рисунок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68" y="4108818"/>
            <a:ext cx="28800" cy="4953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68752" y="1877325"/>
            <a:ext cx="33123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i="0" u="none" strike="noStrike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Microsoft Sans Serif" pitchFamily="34" charset="0"/>
              </a:rPr>
              <a:t>350033, г. Краснодар, ул. Ленина 97, </a:t>
            </a:r>
          </a:p>
          <a:p>
            <a:pPr>
              <a:lnSpc>
                <a:spcPct val="100000"/>
              </a:lnSpc>
            </a:pPr>
            <a:r>
              <a:rPr lang="ru-RU" sz="1400" b="0" i="0" u="none" strike="noStrike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Microsoft Sans Serif" pitchFamily="34" charset="0"/>
              </a:rPr>
              <a:t>тел. (861) 267-28-46 (доб. 150)</a:t>
            </a:r>
          </a:p>
          <a:p>
            <a:pPr>
              <a:lnSpc>
                <a:spcPct val="100000"/>
              </a:lnSpc>
            </a:pPr>
            <a:r>
              <a:rPr lang="ru-RU" sz="1400" b="0" i="0" u="none" strike="noStrike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Microsoft Sans Serif" pitchFamily="34" charset="0"/>
              </a:rPr>
              <a:t>Е-</a:t>
            </a:r>
            <a:r>
              <a:rPr lang="ru-RU" sz="1400" b="0" i="0" u="none" strike="noStrike" kern="1200" baseline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Microsoft Sans Serif" pitchFamily="34" charset="0"/>
              </a:rPr>
              <a:t>mail</a:t>
            </a:r>
            <a:r>
              <a:rPr lang="ru-RU" sz="1400" b="0" i="0" u="none" strike="noStrike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Microsoft Sans Serif" pitchFamily="34" charset="0"/>
              </a:rPr>
              <a:t>: </a:t>
            </a:r>
            <a:r>
              <a:rPr lang="en-US" sz="1400" b="0" i="0" u="none" strike="noStrike" kern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Microsoft Sans Serif" pitchFamily="34" charset="0"/>
              </a:rPr>
              <a:t>info@spellsystems.com</a:t>
            </a:r>
            <a:endParaRPr lang="ru-RU" sz="1400" b="0" i="0" u="none" strike="noStrike" kern="1200" baseline="0" dirty="0" smtClean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Microsoft Sans Serif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90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594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35508" y="315000"/>
            <a:ext cx="7886700" cy="50270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200"/>
              </a:lnSpc>
            </a:pPr>
            <a:r>
              <a:rPr lang="ru-RU" sz="2800" b="1" i="1" dirty="0" smtClean="0">
                <a:solidFill>
                  <a:srgbClr val="0070C0"/>
                </a:solidFill>
                <a:latin typeface="Trebuchet MS" pitchFamily="34" charset="0"/>
                <a:ea typeface="+mn-ea"/>
                <a:cs typeface="+mn-cs"/>
              </a:rPr>
              <a:t>Система позволяет:</a:t>
            </a:r>
            <a:endParaRPr lang="ru-RU" sz="2800" b="1" i="1" dirty="0">
              <a:solidFill>
                <a:srgbClr val="0070C0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835508" y="1454932"/>
            <a:ext cx="7405345" cy="400109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800" dirty="0" smtClean="0">
                <a:solidFill>
                  <a:srgbClr val="0070C0"/>
                </a:solidFill>
              </a:rPr>
              <a:t>Органам местного самоуправления:</a:t>
            </a:r>
            <a:endParaRPr lang="en-US" sz="1800" dirty="0" smtClean="0">
              <a:solidFill>
                <a:srgbClr val="0070C0"/>
              </a:solidFill>
            </a:endParaRPr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400" dirty="0" smtClean="0"/>
              <a:t>оперативно получать информацию об объектах незаконного строительства от граждан.</a:t>
            </a:r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1400" dirty="0" smtClean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800" dirty="0" smtClean="0">
                <a:solidFill>
                  <a:srgbClr val="0070C0"/>
                </a:solidFill>
              </a:rPr>
              <a:t>Гражданам:</a:t>
            </a:r>
            <a:endParaRPr lang="en-US" sz="1800" dirty="0" smtClean="0">
              <a:solidFill>
                <a:srgbClr val="0070C0"/>
              </a:solidFill>
            </a:endParaRPr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400" dirty="0" smtClean="0"/>
              <a:t>оперативно сообщать информацию об объектах незаконного строительства.</a:t>
            </a:r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1400" dirty="0" smtClean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800" dirty="0" smtClean="0">
                <a:solidFill>
                  <a:srgbClr val="0070C0"/>
                </a:solidFill>
              </a:rPr>
              <a:t>Региональным органам исполнительной власти в области архитектуры и градостроительства:</a:t>
            </a:r>
            <a:endParaRPr lang="en-US" sz="1800" dirty="0" smtClean="0">
              <a:solidFill>
                <a:srgbClr val="0070C0"/>
              </a:solidFill>
            </a:endParaRPr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400" dirty="0" smtClean="0"/>
              <a:t>осуществлять мониторинг и ведение реестров объектов незаконного строительства в автоматизированном режиме.</a:t>
            </a:r>
            <a:endParaRPr lang="en-US" sz="1400" dirty="0" smtClean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47629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35508" y="315000"/>
            <a:ext cx="7886700" cy="502702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lnSpc>
                <a:spcPts val="3200"/>
              </a:lnSpc>
            </a:pPr>
            <a:r>
              <a:rPr lang="ru-RU" sz="2800" b="1" i="1" dirty="0">
                <a:solidFill>
                  <a:srgbClr val="0070C0"/>
                </a:solidFill>
                <a:latin typeface="Trebuchet MS" pitchFamily="34" charset="0"/>
                <a:ea typeface="+mn-ea"/>
                <a:cs typeface="+mn-cs"/>
              </a:rPr>
              <a:t>Характеристика </a:t>
            </a:r>
            <a:r>
              <a:rPr lang="ru-RU" sz="2800" b="1" i="1" dirty="0" smtClean="0">
                <a:solidFill>
                  <a:srgbClr val="0070C0"/>
                </a:solidFill>
                <a:latin typeface="Trebuchet MS" pitchFamily="34" charset="0"/>
                <a:ea typeface="+mn-ea"/>
                <a:cs typeface="+mn-cs"/>
              </a:rPr>
              <a:t>ГИС</a:t>
            </a:r>
            <a:endParaRPr lang="ru-RU" sz="2800" b="1" i="1" dirty="0">
              <a:solidFill>
                <a:srgbClr val="0070C0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835508" y="1094422"/>
            <a:ext cx="4215463" cy="4365625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ru-RU" sz="1400" dirty="0" smtClean="0"/>
              <a:t>Функционирование в самостоятельном режиме или в составе регионального/муниципального сегмента системы «Открытое правительство».</a:t>
            </a:r>
            <a:endParaRPr lang="ru-RU" sz="1400" dirty="0"/>
          </a:p>
          <a:p>
            <a:r>
              <a:rPr lang="ru-RU" sz="1400" dirty="0"/>
              <a:t>Личные кабинеты сотрудников ОГВ с графическим </a:t>
            </a:r>
            <a:r>
              <a:rPr lang="ru-RU" sz="1400" dirty="0" smtClean="0"/>
              <a:t>интерфейсом.</a:t>
            </a:r>
            <a:endParaRPr lang="en-US" sz="1400" dirty="0"/>
          </a:p>
          <a:p>
            <a:r>
              <a:rPr lang="ru-RU" sz="1400" dirty="0"/>
              <a:t>Ролевое распределение обязанностей среди сотрудников, работающих в </a:t>
            </a:r>
            <a:r>
              <a:rPr lang="ru-RU" sz="1400" dirty="0" smtClean="0"/>
              <a:t>системе.</a:t>
            </a:r>
            <a:endParaRPr lang="ru-RU" sz="1400" dirty="0"/>
          </a:p>
          <a:p>
            <a:r>
              <a:rPr lang="ru-RU" sz="1400" dirty="0"/>
              <a:t>Прием информации от </a:t>
            </a:r>
            <a:r>
              <a:rPr lang="ru-RU" sz="1400" dirty="0" smtClean="0"/>
              <a:t>граждан.</a:t>
            </a:r>
            <a:endParaRPr lang="ru-RU" sz="1400" dirty="0"/>
          </a:p>
          <a:p>
            <a:r>
              <a:rPr lang="ru-RU" sz="1400" dirty="0"/>
              <a:t>Личные кабинеты </a:t>
            </a:r>
            <a:r>
              <a:rPr lang="ru-RU" sz="1400" dirty="0" smtClean="0"/>
              <a:t>граждан.</a:t>
            </a:r>
            <a:endParaRPr lang="ru-RU" sz="1400" dirty="0"/>
          </a:p>
          <a:p>
            <a:r>
              <a:rPr lang="ru-RU" sz="1400" dirty="0"/>
              <a:t>Публикация реестров объектов </a:t>
            </a:r>
            <a:r>
              <a:rPr lang="ru-RU" sz="1400" dirty="0" smtClean="0"/>
              <a:t>строительства.</a:t>
            </a:r>
            <a:endParaRPr lang="ru-RU" sz="1400" dirty="0"/>
          </a:p>
          <a:p>
            <a:r>
              <a:rPr lang="ru-RU" sz="1400" dirty="0"/>
              <a:t>Публикация судебных решений в отношении объектов </a:t>
            </a:r>
            <a:r>
              <a:rPr lang="ru-RU" sz="1400" dirty="0" smtClean="0"/>
              <a:t>строительства.</a:t>
            </a:r>
            <a:endParaRPr lang="ru-RU" sz="1400" dirty="0"/>
          </a:p>
          <a:p>
            <a:r>
              <a:rPr lang="ru-RU" sz="1400" dirty="0"/>
              <a:t>Режим отображения информации «Карта» и «Таблица</a:t>
            </a:r>
            <a:r>
              <a:rPr lang="ru-RU" sz="1400" dirty="0" smtClean="0"/>
              <a:t>».</a:t>
            </a:r>
            <a:endParaRPr lang="ru-RU" sz="1400" dirty="0"/>
          </a:p>
          <a:p>
            <a:r>
              <a:rPr lang="ru-RU" sz="1400" dirty="0"/>
              <a:t>Импорт реестров в формате </a:t>
            </a:r>
            <a:r>
              <a:rPr lang="en-US" sz="1400" dirty="0"/>
              <a:t>XLSX</a:t>
            </a:r>
            <a:r>
              <a:rPr lang="ru-RU" sz="1400" dirty="0"/>
              <a:t> и экспорт</a:t>
            </a:r>
            <a:r>
              <a:rPr lang="en-US" sz="1400" dirty="0"/>
              <a:t> </a:t>
            </a:r>
            <a:r>
              <a:rPr lang="ru-RU" sz="1400" dirty="0"/>
              <a:t>в формате </a:t>
            </a:r>
            <a:r>
              <a:rPr lang="en-US" sz="1400" dirty="0" smtClean="0"/>
              <a:t>CSV,</a:t>
            </a:r>
            <a:r>
              <a:rPr lang="ru-RU" sz="1400" dirty="0" smtClean="0"/>
              <a:t> </a:t>
            </a:r>
            <a:r>
              <a:rPr lang="en-US" sz="1400" dirty="0" smtClean="0"/>
              <a:t>PDF </a:t>
            </a:r>
            <a:r>
              <a:rPr lang="ru-RU" sz="1400" dirty="0" smtClean="0"/>
              <a:t>и </a:t>
            </a:r>
            <a:r>
              <a:rPr lang="en-US" sz="1400" dirty="0" err="1" smtClean="0"/>
              <a:t>opendata</a:t>
            </a:r>
            <a:r>
              <a:rPr lang="ru-RU" sz="1400" dirty="0" smtClean="0"/>
              <a:t>.</a:t>
            </a:r>
            <a:endParaRPr lang="ru-RU" sz="1400" dirty="0"/>
          </a:p>
          <a:p>
            <a:r>
              <a:rPr lang="ru-RU" sz="1400" dirty="0"/>
              <a:t>Формирование отчетов работы </a:t>
            </a:r>
            <a:r>
              <a:rPr lang="ru-RU" sz="1400" dirty="0" smtClean="0"/>
              <a:t>ОГВ.</a:t>
            </a:r>
            <a:endParaRPr lang="ru-RU" sz="1400" dirty="0"/>
          </a:p>
          <a:p>
            <a:r>
              <a:rPr lang="ru-RU" sz="1400" dirty="0"/>
              <a:t>Интеграция с ЕСИА и </a:t>
            </a:r>
            <a:r>
              <a:rPr lang="ru-RU" sz="1400" dirty="0" smtClean="0"/>
              <a:t>УЭК.</a:t>
            </a:r>
            <a:endParaRPr lang="ru-RU" sz="1400" dirty="0"/>
          </a:p>
        </p:txBody>
      </p:sp>
      <p:pic>
        <p:nvPicPr>
          <p:cNvPr id="2052" name="Picture 4" descr="http://getcover.ru/i/c6y1x1434529111.02/je2nq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303" y="2201018"/>
            <a:ext cx="3884024" cy="2344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74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28165" y="310114"/>
            <a:ext cx="7886700" cy="913070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lnSpc>
                <a:spcPts val="3200"/>
              </a:lnSpc>
            </a:pPr>
            <a:r>
              <a:rPr lang="ru-RU" sz="2800" b="1" i="1" dirty="0" smtClean="0">
                <a:solidFill>
                  <a:srgbClr val="0070C0"/>
                </a:solidFill>
                <a:latin typeface="Trebuchet MS" pitchFamily="34" charset="0"/>
                <a:ea typeface="+mn-ea"/>
                <a:cs typeface="+mn-cs"/>
              </a:rPr>
              <a:t>Режим работы «Муниципалитет» и/или «Субъект федерации»</a:t>
            </a:r>
            <a:endParaRPr lang="ru-RU" sz="2800" b="1" i="1" dirty="0">
              <a:solidFill>
                <a:srgbClr val="0070C0"/>
              </a:solidFill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828165" y="1912076"/>
            <a:ext cx="3334034" cy="2879763"/>
          </a:xfr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ru-RU" sz="1600" dirty="0"/>
              <a:t>Система способна аккумулировать информацию как для одного муниципального образования, так и для субъекта федерации, включающего множество муниципальных </a:t>
            </a:r>
            <a:r>
              <a:rPr lang="ru-RU" sz="1600" dirty="0" smtClean="0"/>
              <a:t>образований.</a:t>
            </a:r>
          </a:p>
          <a:p>
            <a:pPr marL="0" indent="0">
              <a:buNone/>
            </a:pPr>
            <a:r>
              <a:rPr lang="ru-RU" sz="1600" dirty="0" smtClean="0"/>
              <a:t>Система способна функционировать самостоятельно или в составе регионального/муниципального сегмента системы «</a:t>
            </a:r>
            <a:r>
              <a:rPr lang="ru-RU" sz="1600" dirty="0"/>
              <a:t>О</a:t>
            </a:r>
            <a:r>
              <a:rPr lang="ru-RU" sz="1600" dirty="0" smtClean="0"/>
              <a:t>ткрытое правительство».</a:t>
            </a: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" t="1125" r="5860" b="3782"/>
          <a:stretch/>
        </p:blipFill>
        <p:spPr>
          <a:xfrm>
            <a:off x="4441372" y="1551425"/>
            <a:ext cx="4142865" cy="395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36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36023" y="318823"/>
            <a:ext cx="7886700" cy="913070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lnSpc>
                <a:spcPts val="3200"/>
              </a:lnSpc>
            </a:pPr>
            <a:r>
              <a:rPr lang="ru-RU" sz="2800" b="1" i="1" dirty="0">
                <a:solidFill>
                  <a:srgbClr val="0070C0"/>
                </a:solidFill>
                <a:latin typeface="Trebuchet MS" pitchFamily="34" charset="0"/>
                <a:ea typeface="+mn-ea"/>
                <a:cs typeface="+mn-cs"/>
              </a:rPr>
              <a:t>Личные кабинеты сотрудников ОГВ с графическим интерфейсом</a:t>
            </a:r>
          </a:p>
        </p:txBody>
      </p:sp>
      <p:sp>
        <p:nvSpPr>
          <p:cNvPr id="4" name="Объект 2"/>
          <p:cNvSpPr>
            <a:spLocks noGrp="1"/>
          </p:cNvSpPr>
          <p:nvPr>
            <p:ph idx="4294967295"/>
          </p:nvPr>
        </p:nvSpPr>
        <p:spPr>
          <a:xfrm>
            <a:off x="836024" y="2364921"/>
            <a:ext cx="3474720" cy="1643527"/>
          </a:xfr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0" indent="0">
              <a:buNone/>
            </a:pPr>
            <a:r>
              <a:rPr lang="ru-RU" sz="1600" dirty="0"/>
              <a:t>Система предоставляет сотрудникам ОВГ графический интерфейс администрирования реестров объектов незаконного строительства, а также взаимодействия с гражданами, осуществившими подачу </a:t>
            </a:r>
            <a:r>
              <a:rPr lang="ru-RU" sz="1600" dirty="0" smtClean="0"/>
              <a:t>информации.</a:t>
            </a:r>
            <a:endParaRPr lang="ru-RU" sz="1600" dirty="0"/>
          </a:p>
        </p:txBody>
      </p:sp>
      <p:pic>
        <p:nvPicPr>
          <p:cNvPr id="3074" name="Picture 2" descr="http://getcover.ru/i/j9a4g1434546206.43/5bfp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651" y="2098765"/>
            <a:ext cx="4615349" cy="2786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45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44732" y="295456"/>
            <a:ext cx="7886700" cy="1325563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lnSpc>
                <a:spcPts val="3200"/>
              </a:lnSpc>
            </a:pPr>
            <a:r>
              <a:rPr lang="ru-RU" sz="2800" b="1" i="1" dirty="0">
                <a:solidFill>
                  <a:srgbClr val="0070C0"/>
                </a:solidFill>
                <a:latin typeface="Trebuchet MS" pitchFamily="34" charset="0"/>
                <a:ea typeface="+mn-ea"/>
                <a:cs typeface="+mn-cs"/>
              </a:rPr>
              <a:t>Ролевое распределение обязанностей среди сотрудников, работающих в системе</a:t>
            </a:r>
          </a:p>
        </p:txBody>
      </p:sp>
      <p:sp>
        <p:nvSpPr>
          <p:cNvPr id="4" name="Объект 2"/>
          <p:cNvSpPr>
            <a:spLocks noGrp="1"/>
          </p:cNvSpPr>
          <p:nvPr>
            <p:ph idx="4294967295"/>
          </p:nvPr>
        </p:nvSpPr>
        <p:spPr>
          <a:xfrm>
            <a:off x="844733" y="2539093"/>
            <a:ext cx="3884022" cy="1643527"/>
          </a:xfr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0" indent="0">
              <a:buNone/>
            </a:pPr>
            <a:r>
              <a:rPr lang="ru-RU" sz="1600" dirty="0"/>
              <a:t>Система личных кабинетов ОГВ позволяет распределить между несколькими сотрудниками обязанности по администрированию реестров, приему и обработке информации, проверке результатов исполнения, взаимодействию с гражданами.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566" y="1923253"/>
            <a:ext cx="2875206" cy="287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49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09897" y="323709"/>
            <a:ext cx="7886700" cy="502702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lnSpc>
                <a:spcPts val="3200"/>
              </a:lnSpc>
            </a:pPr>
            <a:r>
              <a:rPr lang="ru-RU" sz="2800" b="1" i="1" dirty="0">
                <a:solidFill>
                  <a:srgbClr val="0070C0"/>
                </a:solidFill>
                <a:latin typeface="Trebuchet MS" pitchFamily="34" charset="0"/>
                <a:ea typeface="+mn-ea"/>
                <a:cs typeface="+mn-cs"/>
              </a:rPr>
              <a:t>Прием информации от граждан</a:t>
            </a:r>
          </a:p>
        </p:txBody>
      </p:sp>
      <p:sp>
        <p:nvSpPr>
          <p:cNvPr id="4" name="Объект 2"/>
          <p:cNvSpPr>
            <a:spLocks noGrp="1"/>
          </p:cNvSpPr>
          <p:nvPr>
            <p:ph idx="4294967295"/>
          </p:nvPr>
        </p:nvSpPr>
        <p:spPr>
          <a:xfrm>
            <a:off x="809897" y="2234293"/>
            <a:ext cx="3009900" cy="1865126"/>
          </a:xfr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0" indent="0">
              <a:buNone/>
            </a:pPr>
            <a:r>
              <a:rPr lang="ru-RU" sz="1600" dirty="0"/>
              <a:t>Система позволяет осуществлять прием информации об объектах незаконного строительства от граждан путем предоставления в открытом доступе </a:t>
            </a:r>
            <a:r>
              <a:rPr lang="en-US" sz="1600" dirty="0"/>
              <a:t>web-</a:t>
            </a:r>
            <a:r>
              <a:rPr lang="ru-RU" sz="1600" dirty="0"/>
              <a:t>формы для размещения информации об объекте </a:t>
            </a:r>
            <a:r>
              <a:rPr lang="ru-RU" sz="1600" dirty="0" smtClean="0"/>
              <a:t>строительства.</a:t>
            </a:r>
            <a:endParaRPr lang="ru-RU" sz="1600" dirty="0"/>
          </a:p>
        </p:txBody>
      </p:sp>
      <p:pic>
        <p:nvPicPr>
          <p:cNvPr id="4098" name="Picture 2" descr="http://getcover.ru/i/g1a5m1434546789.45/2tzy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398" y="1690689"/>
            <a:ext cx="4892237" cy="336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14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83771" y="297584"/>
            <a:ext cx="7886700" cy="502702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>
              <a:lnSpc>
                <a:spcPts val="3200"/>
              </a:lnSpc>
            </a:pPr>
            <a:r>
              <a:rPr lang="ru-RU" sz="2800" b="1" i="1" dirty="0">
                <a:solidFill>
                  <a:srgbClr val="0070C0"/>
                </a:solidFill>
                <a:latin typeface="Trebuchet MS" pitchFamily="34" charset="0"/>
                <a:ea typeface="+mn-ea"/>
                <a:cs typeface="+mn-cs"/>
              </a:rPr>
              <a:t>Личные кабинеты граждан</a:t>
            </a:r>
          </a:p>
        </p:txBody>
      </p:sp>
      <p:sp>
        <p:nvSpPr>
          <p:cNvPr id="4" name="Объект 2"/>
          <p:cNvSpPr>
            <a:spLocks noGrp="1"/>
          </p:cNvSpPr>
          <p:nvPr>
            <p:ph idx="4294967295"/>
          </p:nvPr>
        </p:nvSpPr>
        <p:spPr>
          <a:xfrm>
            <a:off x="783771" y="2045077"/>
            <a:ext cx="3289300" cy="2086725"/>
          </a:xfr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ru-RU" sz="1600" dirty="0" smtClean="0"/>
              <a:t>Для удобства работы граждан в системе предусмотрен функционал создания личных кабинетов, позволяющий ускорить процесс подачи информации посредством хранения персональных данных пользователя и автоматического заполнения некоторых полей формы.</a:t>
            </a:r>
            <a:endParaRPr lang="ru-RU" sz="1600" dirty="0"/>
          </a:p>
        </p:txBody>
      </p:sp>
      <p:pic>
        <p:nvPicPr>
          <p:cNvPr id="6" name="Picture 2" descr="manager ico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157" y="2045077"/>
            <a:ext cx="1975821" cy="1975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18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1185</TotalTime>
  <Words>1142</Words>
  <Application>Microsoft Office PowerPoint</Application>
  <PresentationFormat>Экран (4:3)</PresentationFormat>
  <Paragraphs>153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Microsoft Sans Serif</vt:lpstr>
      <vt:lpstr>Trebuchet MS</vt:lpstr>
      <vt:lpstr>Тема Office</vt:lpstr>
      <vt:lpstr>Геоинформационная система «Незаконное строительство»</vt:lpstr>
      <vt:lpstr>Назначение ГИС</vt:lpstr>
      <vt:lpstr>Презентация PowerPoint</vt:lpstr>
      <vt:lpstr>Характеристика ГИС</vt:lpstr>
      <vt:lpstr>Режим работы «Муниципалитет» и/или «Субъект федерации»</vt:lpstr>
      <vt:lpstr>Личные кабинеты сотрудников ОГВ с графическим интерфейсом</vt:lpstr>
      <vt:lpstr>Ролевое распределение обязанностей среди сотрудников, работающих в системе</vt:lpstr>
      <vt:lpstr>Прием информации от граждан</vt:lpstr>
      <vt:lpstr>Личные кабинеты граждан</vt:lpstr>
      <vt:lpstr>Публикация реестров объектов строительства</vt:lpstr>
      <vt:lpstr>Публикация судебных решений в отношении объектов строительства</vt:lpstr>
      <vt:lpstr>Отображение информации в режиме «Карта» и «Таблица»</vt:lpstr>
      <vt:lpstr>Импорт реестров в формате XLSX и экспорт в формате CSV, PDF и opendata</vt:lpstr>
      <vt:lpstr>Формирование отчетов работы ОГВ</vt:lpstr>
      <vt:lpstr>Интеграция с ЕСИА и УЭК</vt:lpstr>
      <vt:lpstr>Презентация PowerPoint</vt:lpstr>
      <vt:lpstr>Презентация PowerPoint</vt:lpstr>
      <vt:lpstr>Презентация PowerPoint</vt:lpstr>
      <vt:lpstr>Презентация PowerPoint</vt:lpstr>
      <vt:lpstr>Опыт реализации</vt:lpstr>
      <vt:lpstr>Выгоды для органов государственной власти и местного самоуправления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 «Незаконное строительство»</dc:title>
  <dc:creator>Станислав Яцковский</dc:creator>
  <cp:lastModifiedBy>Учетная запись Майкрософт</cp:lastModifiedBy>
  <cp:revision>77</cp:revision>
  <dcterms:created xsi:type="dcterms:W3CDTF">2015-06-17T08:14:24Z</dcterms:created>
  <dcterms:modified xsi:type="dcterms:W3CDTF">2015-11-09T19:12:21Z</dcterms:modified>
</cp:coreProperties>
</file>