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7" r:id="rId3"/>
    <p:sldId id="304" r:id="rId4"/>
    <p:sldId id="333" r:id="rId5"/>
    <p:sldId id="317" r:id="rId6"/>
    <p:sldId id="327" r:id="rId7"/>
    <p:sldId id="328" r:id="rId8"/>
    <p:sldId id="329" r:id="rId9"/>
    <p:sldId id="334" r:id="rId10"/>
    <p:sldId id="320" r:id="rId11"/>
    <p:sldId id="322" r:id="rId12"/>
    <p:sldId id="323" r:id="rId13"/>
    <p:sldId id="318" r:id="rId14"/>
    <p:sldId id="332" r:id="rId15"/>
    <p:sldId id="282" r:id="rId16"/>
    <p:sldId id="314" r:id="rId17"/>
    <p:sldId id="313" r:id="rId18"/>
    <p:sldId id="284" r:id="rId19"/>
    <p:sldId id="315" r:id="rId20"/>
    <p:sldId id="316" r:id="rId21"/>
    <p:sldId id="299" r:id="rId22"/>
    <p:sldId id="303" r:id="rId23"/>
    <p:sldId id="29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213E3FE-849F-4391-95C5-5590C618A0FC}">
          <p14:sldIdLst>
            <p14:sldId id="256"/>
            <p14:sldId id="277"/>
            <p14:sldId id="304"/>
            <p14:sldId id="333"/>
            <p14:sldId id="317"/>
            <p14:sldId id="327"/>
            <p14:sldId id="328"/>
            <p14:sldId id="329"/>
            <p14:sldId id="334"/>
            <p14:sldId id="320"/>
            <p14:sldId id="322"/>
            <p14:sldId id="323"/>
            <p14:sldId id="318"/>
            <p14:sldId id="332"/>
            <p14:sldId id="282"/>
            <p14:sldId id="314"/>
            <p14:sldId id="313"/>
            <p14:sldId id="284"/>
            <p14:sldId id="315"/>
            <p14:sldId id="316"/>
            <p14:sldId id="299"/>
            <p14:sldId id="303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1C3"/>
    <a:srgbClr val="2D6EC3"/>
    <a:srgbClr val="FFFF66"/>
    <a:srgbClr val="FF6600"/>
    <a:srgbClr val="FFD833"/>
    <a:srgbClr val="FFCC00"/>
    <a:srgbClr val="568ED8"/>
    <a:srgbClr val="CCEBF4"/>
    <a:srgbClr val="9AD9EA"/>
    <a:srgbClr val="86DE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70" autoAdjust="0"/>
    <p:restoredTop sz="94639" autoAdjust="0"/>
  </p:normalViewPr>
  <p:slideViewPr>
    <p:cSldViewPr>
      <p:cViewPr varScale="1">
        <p:scale>
          <a:sx n="110" d="100"/>
          <a:sy n="110" d="100"/>
        </p:scale>
        <p:origin x="20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88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436FC-F59B-45D5-B805-8BEA6B0FC4F2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4EA13-BBD1-4E4D-B2EF-682C60E89B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17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B450E-B5F2-4992-9D1F-0C0F55148E0A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C01D3-7ED0-4516-92B8-9447865EE0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727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750121"/>
            <a:ext cx="2814858" cy="4995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про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3779912" y="6195784"/>
            <a:ext cx="4506864" cy="2880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ru-RU" sz="1000" b="0" i="1" u="none" strike="noStrike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ИС «Вертикаль»</a:t>
            </a:r>
          </a:p>
          <a:p>
            <a:pPr algn="r"/>
            <a:endParaRPr lang="ru-RU" sz="1000" b="0" i="1" u="none" strike="noStrike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301206"/>
            <a:ext cx="963541" cy="17099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 userDrawn="1"/>
        </p:nvSpPr>
        <p:spPr>
          <a:xfrm>
            <a:off x="3779912" y="6195784"/>
            <a:ext cx="4506864" cy="2880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ru-RU" sz="1000" b="0" i="1" u="none" strike="noStrike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ИС «Вертикаль»</a:t>
            </a:r>
          </a:p>
          <a:p>
            <a:pPr algn="r"/>
            <a:endParaRPr lang="ru-RU" sz="1000" b="0" i="1" u="none" strike="noStrike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301206"/>
            <a:ext cx="963541" cy="17099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пасибо за внимание!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266125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chemeClr val="bg1"/>
                </a:solidFill>
                <a:latin typeface="Trebuchet MS" pitchFamily="34" charset="0"/>
              </a:rPr>
              <a:t>Спасибо за внимание!</a:t>
            </a:r>
            <a:endParaRPr lang="ru-RU" sz="3600" i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" name="AutoShape 2" descr="https://apf.mail.ru/cgi-bin/readmsg/%D0%9A%D0%A3%D0%91%D0%9D%D0%95%D0%A2_logo.png?id=13752596060000000734%3B0%3B2&amp;exif=1&amp;bs=39859&amp;bl=25752&amp;ct=image%2Fpng&amp;cn=%D0%9A%D0%A3%D0%91%D0%9D%D0%95%D0%A2_logo.png&amp;cte=base64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3779912" y="6195784"/>
            <a:ext cx="4506864" cy="2880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2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r"/>
            <a:endParaRPr lang="ru-RU" sz="3200" b="0" i="1" u="none" strike="noStrike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  <a:p>
            <a:pPr algn="r"/>
            <a:r>
              <a:rPr lang="ru-RU" sz="3200" b="0" i="1" u="none" strike="noStrike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ИС «Вертикаль»</a:t>
            </a:r>
          </a:p>
          <a:p>
            <a:pPr algn="r"/>
            <a:endParaRPr lang="ru-RU" sz="3200" b="0" i="1" u="none" strike="noStrike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301206"/>
            <a:ext cx="963541" cy="17099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063" y="3573016"/>
            <a:ext cx="1232412" cy="13530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47" y="969003"/>
            <a:ext cx="954463" cy="13215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668" y="949485"/>
            <a:ext cx="1117035" cy="13372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149" y="976048"/>
            <a:ext cx="1143258" cy="13320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658" y="973826"/>
            <a:ext cx="1269120" cy="13163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263" y="939298"/>
            <a:ext cx="1138013" cy="13372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49" y="3606439"/>
            <a:ext cx="1200946" cy="13530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434" y="3641274"/>
            <a:ext cx="1143257" cy="13635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614" y="3638059"/>
            <a:ext cx="1211434" cy="13530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832" y="3573016"/>
            <a:ext cx="1200946" cy="135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284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нутрен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92" y="2639333"/>
            <a:ext cx="8352928" cy="2808312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3779912" y="6195784"/>
            <a:ext cx="4506864" cy="2880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2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r"/>
            <a:endParaRPr lang="ru-RU" sz="3200" b="0" i="1" u="none" strike="noStrike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  <a:p>
            <a:pPr algn="r"/>
            <a:r>
              <a:rPr lang="ru-RU" sz="3200" b="0" i="1" u="none" strike="noStrike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ИС «Вертикаль»</a:t>
            </a:r>
          </a:p>
          <a:p>
            <a:pPr algn="r"/>
            <a:endParaRPr lang="ru-RU" sz="3200" b="0" i="1" u="none" strike="noStrike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27584" y="514772"/>
            <a:ext cx="777686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200"/>
              </a:lnSpc>
            </a:pPr>
            <a:r>
              <a:rPr lang="ru-RU" sz="2800" b="1" i="1" dirty="0" smtClean="0">
                <a:solidFill>
                  <a:schemeClr val="tx1"/>
                </a:solidFill>
                <a:latin typeface="Trebuchet MS" pitchFamily="34" charset="0"/>
              </a:rPr>
              <a:t>ООО «КУБНЕТ»</a:t>
            </a:r>
            <a:endParaRPr lang="ru-RU" sz="2800" b="1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27584" y="1185704"/>
            <a:ext cx="74591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300" b="0" i="0" u="none" strike="noStrike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Текст типового абзаца.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827584" y="2883287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b="1" i="1" dirty="0" smtClean="0">
                <a:solidFill>
                  <a:schemeClr val="tx1"/>
                </a:solidFill>
                <a:latin typeface="Trebuchet MS" pitchFamily="34" charset="0"/>
              </a:rPr>
              <a:t>Контакты</a:t>
            </a:r>
            <a:endParaRPr lang="ru-RU" sz="1200" b="1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18" name="Рисунок 17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68" y="3278516"/>
            <a:ext cx="28800" cy="495369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827584" y="4007485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b="1" i="1" dirty="0" smtClean="0">
                <a:solidFill>
                  <a:schemeClr val="tx1"/>
                </a:solidFill>
                <a:latin typeface="Trebuchet MS" pitchFamily="34" charset="0"/>
              </a:rPr>
              <a:t>Реквизиты</a:t>
            </a:r>
            <a:endParaRPr lang="ru-RU" sz="1200" b="1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044259" y="4336722"/>
            <a:ext cx="3312368" cy="863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0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ИНН: 2308017392  КПП: 230801001  </a:t>
            </a:r>
          </a:p>
          <a:p>
            <a:pPr>
              <a:lnSpc>
                <a:spcPts val="1000"/>
              </a:lnSpc>
            </a:pPr>
            <a:r>
              <a:rPr lang="ru-RU" sz="10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ОГРН: 1022301616204</a:t>
            </a:r>
          </a:p>
          <a:p>
            <a:pPr>
              <a:lnSpc>
                <a:spcPts val="1000"/>
              </a:lnSpc>
            </a:pPr>
            <a:r>
              <a:rPr lang="ru-RU" sz="10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Р/с: 40702810430020100123 Краснодарское отделение № 8619 г. Краснодар</a:t>
            </a:r>
          </a:p>
          <a:p>
            <a:pPr>
              <a:lnSpc>
                <a:spcPts val="1000"/>
              </a:lnSpc>
            </a:pPr>
            <a:r>
              <a:rPr lang="ru-RU" sz="10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Корр. счет: 30101810100000000602</a:t>
            </a:r>
          </a:p>
          <a:p>
            <a:pPr>
              <a:lnSpc>
                <a:spcPts val="1000"/>
              </a:lnSpc>
            </a:pPr>
            <a:r>
              <a:rPr lang="ru-RU" sz="10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БИК: 040349602</a:t>
            </a:r>
          </a:p>
        </p:txBody>
      </p:sp>
      <p:pic>
        <p:nvPicPr>
          <p:cNvPr id="21" name="Рисунок 20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68" y="4402714"/>
            <a:ext cx="28800" cy="495369"/>
          </a:xfrm>
          <a:prstGeom prst="rect">
            <a:avLst/>
          </a:prstGeom>
        </p:spPr>
      </p:pic>
      <p:sp>
        <p:nvSpPr>
          <p:cNvPr id="22" name="TextBox 21"/>
          <p:cNvSpPr txBox="1"/>
          <p:nvPr userDrawn="1"/>
        </p:nvSpPr>
        <p:spPr>
          <a:xfrm>
            <a:off x="1044259" y="3278516"/>
            <a:ext cx="3312368" cy="478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sz="10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350033, г. Краснодар, ул. Ленина 97, </a:t>
            </a:r>
          </a:p>
          <a:p>
            <a:pPr>
              <a:lnSpc>
                <a:spcPts val="1000"/>
              </a:lnSpc>
            </a:pPr>
            <a:r>
              <a:rPr lang="ru-RU" sz="10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тел. (861) 267-28-46 (доб. 150)</a:t>
            </a:r>
          </a:p>
          <a:p>
            <a:pPr>
              <a:lnSpc>
                <a:spcPts val="1000"/>
              </a:lnSpc>
            </a:pPr>
            <a:r>
              <a:rPr lang="ru-RU" sz="10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Е-</a:t>
            </a:r>
            <a:r>
              <a:rPr lang="ru-RU" sz="1000" b="0" i="0" u="none" strike="noStrike" kern="1200" baseline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mail</a:t>
            </a:r>
            <a:r>
              <a:rPr lang="ru-RU" sz="10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: </a:t>
            </a:r>
            <a:r>
              <a:rPr lang="en-US" sz="10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info@spellsystems.com</a:t>
            </a:r>
            <a:endParaRPr lang="ru-RU" sz="1000" b="0" i="0" u="none" strike="noStrike" kern="1200" baseline="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Microsoft Sans Serif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301206"/>
            <a:ext cx="963541" cy="17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042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5" r:id="rId4"/>
    <p:sldLayoutId id="2147483657" r:id="rId5"/>
    <p:sldLayoutId id="2147483659" r:id="rId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57224" y="3140968"/>
            <a:ext cx="1698552" cy="2880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ru-RU" sz="1000" b="0" i="1" u="none" strike="noStrike" kern="1200" baseline="0" dirty="0" smtClean="0">
                <a:solidFill>
                  <a:srgbClr val="86DEDA"/>
                </a:solidFill>
                <a:latin typeface="Trebuchet MS" pitchFamily="34" charset="0"/>
                <a:ea typeface="+mj-ea"/>
                <a:cs typeface="+mj-cs"/>
              </a:rPr>
              <a:t>Май 2014</a:t>
            </a:r>
            <a:r>
              <a:rPr lang="ru-RU" sz="1000" b="0" i="1" u="none" strike="noStrike" kern="1200" dirty="0" smtClean="0">
                <a:solidFill>
                  <a:srgbClr val="86DEDA"/>
                </a:solidFill>
                <a:latin typeface="Trebuchet MS" pitchFamily="34" charset="0"/>
                <a:ea typeface="+mj-ea"/>
                <a:cs typeface="+mj-cs"/>
              </a:rPr>
              <a:t> </a:t>
            </a:r>
            <a:r>
              <a:rPr lang="ru-RU" sz="1000" b="0" i="1" u="none" strike="noStrike" kern="1200" baseline="0" dirty="0" smtClean="0">
                <a:solidFill>
                  <a:srgbClr val="86DE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года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57224" y="6271220"/>
            <a:ext cx="1050480" cy="2880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ru-RU" sz="1000" b="0" i="1" u="none" strike="noStrike" kern="1200" baseline="0" dirty="0" err="1" smtClean="0">
                <a:solidFill>
                  <a:schemeClr val="bg1"/>
                </a:solidFill>
                <a:effectLst/>
                <a:latin typeface="Trebuchet MS" pitchFamily="34" charset="0"/>
                <a:ea typeface="+mj-ea"/>
                <a:cs typeface="+mj-cs"/>
              </a:rPr>
              <a:t>кубнет.рф</a:t>
            </a:r>
            <a:endParaRPr lang="ru-RU" sz="1000" b="0" i="1" u="none" strike="noStrike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57224" y="1772816"/>
            <a:ext cx="6307064" cy="13681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ru-RU" sz="3000" b="0" i="1" u="none" strike="noStrike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Информационная система</a:t>
            </a:r>
          </a:p>
          <a:p>
            <a:r>
              <a:rPr lang="ru-RU" sz="4000" b="0" dirty="0" smtClean="0"/>
              <a:t>«ВЕРТИКАЛЬ»</a:t>
            </a:r>
            <a:endParaRPr lang="ru-RU" sz="4000" b="0" i="1" u="none" strike="noStrike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8064" y="469121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Часто кажется</a:t>
            </a:r>
            <a:r>
              <a:rPr lang="ru-RU" sz="1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 самое страшное — не знать чего-то. На самом деле гораздо хуже быть уверенным, что знаешь, когда </a:t>
            </a:r>
            <a:r>
              <a:rPr lang="ru-RU" sz="1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реальности это </a:t>
            </a:r>
            <a:r>
              <a:rPr lang="ru-RU" sz="1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так. </a:t>
            </a:r>
            <a:endParaRPr lang="en-US" sz="1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lnSpc>
                <a:spcPct val="150000"/>
              </a:lnSpc>
            </a:pPr>
            <a:r>
              <a:rPr lang="ru-RU" sz="1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 </a:t>
            </a:r>
            <a:r>
              <a:rPr lang="ru-RU" sz="1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ДеМарко</a:t>
            </a:r>
            <a:endParaRPr lang="ru-RU" sz="1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27584" y="514772"/>
            <a:ext cx="784887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</a:rPr>
              <a:t>Публикация периодической отчётности</a:t>
            </a:r>
            <a:endParaRPr lang="ru-RU" sz="2800" b="1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8194" name="Picture 2" descr="H:\Spellsystems\кубнет.рф\Презентации\r02\Презентации АИС Вертикаль - картинки\Отчёты - мониторинг достижения целевых показателе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56604"/>
            <a:ext cx="5760640" cy="447235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1156604"/>
            <a:ext cx="23042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Система позволяет отслеживать отклонения целевых показателей от их плановых значений на текущий период.</a:t>
            </a:r>
          </a:p>
          <a:p>
            <a:endParaRPr lang="ru-RU" dirty="0"/>
          </a:p>
          <a:p>
            <a:r>
              <a:rPr lang="ru-RU" dirty="0" smtClean="0"/>
              <a:t>Это достигается в процессе концентрации данных периодической отчётности.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4710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27584" y="514772"/>
            <a:ext cx="7848872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</a:rPr>
              <a:t>Динамика позиций в периодических рейтингах</a:t>
            </a:r>
            <a:endParaRPr lang="ru-RU" sz="2800" b="1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028" y="1100742"/>
            <a:ext cx="3657428" cy="474687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043608" y="1530658"/>
            <a:ext cx="37084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Существует возможность концентрации периодически публикуемых рейтингов с отображением текущей позиции организации и её изменения к предыдущему периоду рейтинга.</a:t>
            </a:r>
            <a:endParaRPr lang="ru-RU" dirty="0"/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504391"/>
            <a:ext cx="5620759" cy="215685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4710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27584" y="514772"/>
            <a:ext cx="784887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</a:rPr>
              <a:t>Сведения о кадровом составе</a:t>
            </a:r>
            <a:endParaRPr lang="ru-RU" sz="2800" b="1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43608" y="1124744"/>
            <a:ext cx="7416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Модуль обеспечивает оперативное информирование высшего руководства о предусмотренной и фактической штатной численности в разрезе подразделений и подведомственных / дочерних структур, доступном кадровом ресурсе, с учётом сотрудников, находящихся в командировках, </a:t>
            </a:r>
            <a:r>
              <a:rPr lang="ru-RU" dirty="0" smtClean="0"/>
              <a:t>отпусках </a:t>
            </a:r>
            <a:r>
              <a:rPr lang="ru-RU" dirty="0" smtClean="0"/>
              <a:t>и на больничных.</a:t>
            </a:r>
            <a:endParaRPr lang="ru-RU" dirty="0"/>
          </a:p>
        </p:txBody>
      </p:sp>
      <p:pic>
        <p:nvPicPr>
          <p:cNvPr id="11266" name="Picture 2" descr="H:\Spellsystems\кубнет.рф\Презентации\r02\Презентации АИС Вертикаль - картинки\Кадровый состав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902" y="2591778"/>
            <a:ext cx="7212236" cy="318283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4710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27584" y="514772"/>
            <a:ext cx="784887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</a:rPr>
              <a:t>Дополнительная функциональность</a:t>
            </a:r>
            <a:endParaRPr lang="ru-RU" sz="2800" b="1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9592" y="2189763"/>
            <a:ext cx="7920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Исполнение мероприятий дорожных карт и целевых программ (госпрограмм).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Мониторинг судебных дел и претензионной работы в разрезе курируемых организационных единиц (предприятий холдинга) и контрагентов.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Публикация докладов.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Концентрация результатов мониторинга СМИ.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Возможность интеграции с системами электронного документооборота.</a:t>
            </a:r>
          </a:p>
        </p:txBody>
      </p:sp>
    </p:spTree>
    <p:extLst>
      <p:ext uri="{BB962C8B-B14F-4D97-AF65-F5344CB8AC3E}">
        <p14:creationId xmlns:p14="http://schemas.microsoft.com/office/powerpoint/2010/main" val="27484710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27584" y="514772"/>
            <a:ext cx="784887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</a:rPr>
              <a:t>Границы системы</a:t>
            </a:r>
            <a:endParaRPr lang="ru-RU" sz="2800" b="1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124744"/>
            <a:ext cx="80291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Система включает рабочие места для следующих уровней управления: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руководитель или заместитель руководителя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холдинга, глава или заместители главы субъекта РФ, глава муниципального образования –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получает все виды отчётов, определяет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задачи и приоритеты;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руководитель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или заместитель руководителя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организация, органа власти, обособленного структурного подразделения –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получает отчёты и контролирует исполнение задач в пределах собственного подразделения;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секретарь собраний – имеет право на редактированию любой информации в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системе;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специалист отдела контроля – осуществляет надзор за всеми участниками системы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руководитель подразделения -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отвечает за публикацию данных или исполнение поручений, имеет доступ к отчётам своего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подразделения, возможность делегирования поручений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специалист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подразделении – отвечает за публикацию данных или исполнение поручений, имеет доступ к отчётам своего подразделения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наблюдатель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имеет доступ на чтение ко все информации Системы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6844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14772"/>
            <a:ext cx="777686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200"/>
              </a:lnSpc>
            </a:pP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</a:rPr>
              <a:t>Технологические особенности</a:t>
            </a:r>
            <a:endParaRPr lang="ru-RU" sz="2800" b="1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0124" y="1692097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Trebuchet MS" pitchFamily="34" charset="0"/>
              </a:rPr>
              <a:t>Доступ посредством сети Интернет.</a:t>
            </a:r>
            <a:endParaRPr lang="ru-RU" sz="1600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4" name="Рисунок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28800" cy="4953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0124" y="2495798"/>
            <a:ext cx="34788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Trebuchet MS" pitchFamily="34" charset="0"/>
              </a:rPr>
              <a:t>Доступ с мобильных устройств, в </a:t>
            </a:r>
            <a:r>
              <a:rPr lang="ru-RU" sz="1600" i="1" dirty="0" err="1" smtClean="0">
                <a:latin typeface="Trebuchet MS" pitchFamily="34" charset="0"/>
              </a:rPr>
              <a:t>т.ч</a:t>
            </a:r>
            <a:r>
              <a:rPr lang="ru-RU" sz="1600" i="1" dirty="0" smtClean="0">
                <a:latin typeface="Trebuchet MS" pitchFamily="34" charset="0"/>
              </a:rPr>
              <a:t>. в виде мобильных приложений для </a:t>
            </a:r>
            <a:r>
              <a:rPr lang="en-US" sz="1600" i="1" dirty="0" smtClean="0">
                <a:latin typeface="Trebuchet MS" pitchFamily="34" charset="0"/>
              </a:rPr>
              <a:t>Apple iOS </a:t>
            </a:r>
            <a:r>
              <a:rPr lang="ru-RU" sz="1600" i="1" dirty="0" smtClean="0">
                <a:latin typeface="Trebuchet MS" pitchFamily="34" charset="0"/>
              </a:rPr>
              <a:t>и</a:t>
            </a:r>
            <a:r>
              <a:rPr lang="en-US" sz="1600" i="1" dirty="0" smtClean="0">
                <a:latin typeface="Trebuchet MS" pitchFamily="34" charset="0"/>
              </a:rPr>
              <a:t> Google Android</a:t>
            </a:r>
            <a:r>
              <a:rPr lang="ru-RU" sz="1600" i="1" dirty="0" smtClean="0">
                <a:latin typeface="Trebuchet MS" pitchFamily="34" charset="0"/>
              </a:rPr>
              <a:t>.</a:t>
            </a:r>
            <a:endParaRPr lang="ru-RU" sz="1600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6" name="Рисунок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30013"/>
            <a:ext cx="28800" cy="4953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92080" y="3678123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Trebuchet MS" pitchFamily="34" charset="0"/>
              </a:rPr>
              <a:t>Возможность использования средств шифрования каналов</a:t>
            </a:r>
            <a:r>
              <a:rPr lang="en-US" sz="1600" i="1" dirty="0" smtClean="0">
                <a:latin typeface="Trebuchet MS" pitchFamily="34" charset="0"/>
              </a:rPr>
              <a:t> </a:t>
            </a:r>
            <a:r>
              <a:rPr lang="ru-RU" sz="1600" i="1" dirty="0" smtClean="0">
                <a:latin typeface="Trebuchet MS" pitchFamily="34" charset="0"/>
              </a:rPr>
              <a:t>связи.</a:t>
            </a:r>
            <a:endParaRPr lang="ru-RU" sz="1600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6004" y="2598003"/>
            <a:ext cx="3606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latin typeface="Trebuchet MS" pitchFamily="34" charset="0"/>
              </a:rPr>
              <a:t>Выделение публикаций, измененных с момента последнего визита пользователя.</a:t>
            </a:r>
          </a:p>
        </p:txBody>
      </p:sp>
      <p:pic>
        <p:nvPicPr>
          <p:cNvPr id="12" name="Рисунок 1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457" y="2743706"/>
            <a:ext cx="28800" cy="4953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301136" y="1689775"/>
            <a:ext cx="3591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Trebuchet MS" pitchFamily="34" charset="0"/>
              </a:rPr>
              <a:t>Развитые средства поиска информации.</a:t>
            </a:r>
            <a:endParaRPr lang="ru-RU" sz="1600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22" name="Рисунок 2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667" y="1736199"/>
            <a:ext cx="28800" cy="495369"/>
          </a:xfrm>
          <a:prstGeom prst="rect">
            <a:avLst/>
          </a:prstGeom>
        </p:spPr>
      </p:pic>
      <p:pic>
        <p:nvPicPr>
          <p:cNvPr id="23" name="Рисунок 2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532" y="3830826"/>
            <a:ext cx="28800" cy="49536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40124" y="3606115"/>
            <a:ext cx="3478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Trebuchet MS" pitchFamily="34" charset="0"/>
              </a:rPr>
              <a:t>Средства контроля версий и мониторинга изменений публикаций в системе.</a:t>
            </a:r>
            <a:endParaRPr lang="ru-RU" sz="1600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16" name="Рисунок 1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90447"/>
            <a:ext cx="28800" cy="49536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01" y="5288315"/>
            <a:ext cx="444921" cy="44492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771" y="5229200"/>
            <a:ext cx="492330" cy="49233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738" y="5288316"/>
            <a:ext cx="399506" cy="39950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881" y="5288315"/>
            <a:ext cx="399507" cy="39950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609" y="5276078"/>
            <a:ext cx="439501" cy="43950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331" y="5248700"/>
            <a:ext cx="464260" cy="4642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812" y="5282030"/>
            <a:ext cx="439500" cy="43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260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14772"/>
            <a:ext cx="777686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200"/>
              </a:lnSpc>
            </a:pP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</a:rPr>
              <a:t>Правовые особенности</a:t>
            </a:r>
            <a:endParaRPr lang="ru-RU" sz="2800" b="1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03648" y="2173095"/>
            <a:ext cx="7459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отсутствие лицензионных ограничений по числу пользователей</a:t>
            </a:r>
            <a:r>
              <a:rPr lang="en-US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;</a:t>
            </a:r>
            <a:endParaRPr lang="ru-RU" sz="2000" kern="0" dirty="0">
              <a:solidFill>
                <a:schemeClr val="tx1">
                  <a:lumMod val="75000"/>
                  <a:lumOff val="25000"/>
                </a:schemeClr>
              </a:solidFill>
              <a:cs typeface="Microsoft Sans Serif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97536" y="2817192"/>
            <a:ext cx="7459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отсутствие лицензионных ограничений по сроку использования</a:t>
            </a:r>
            <a:r>
              <a:rPr lang="en-US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;</a:t>
            </a:r>
            <a:endParaRPr lang="ru-RU" sz="2000" kern="0" dirty="0">
              <a:solidFill>
                <a:schemeClr val="tx1">
                  <a:lumMod val="75000"/>
                  <a:lumOff val="25000"/>
                </a:schemeClr>
              </a:solidFill>
              <a:cs typeface="Microsoft Sans Serif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10274" y="3369186"/>
            <a:ext cx="7459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отсутствие лицензионных ограничений по объёму хранимых данных</a:t>
            </a:r>
            <a:r>
              <a:rPr lang="en-US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;</a:t>
            </a:r>
            <a:endParaRPr lang="ru-RU" sz="2000" kern="0" dirty="0">
              <a:solidFill>
                <a:schemeClr val="tx1">
                  <a:lumMod val="75000"/>
                  <a:lumOff val="25000"/>
                </a:schemeClr>
              </a:solidFill>
              <a:cs typeface="Microsoft Sans Serif" pitchFamily="34" charset="0"/>
            </a:endParaRPr>
          </a:p>
        </p:txBody>
      </p:sp>
      <p:pic>
        <p:nvPicPr>
          <p:cNvPr id="31" name="Рисунок 30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32856"/>
            <a:ext cx="28800" cy="495369"/>
          </a:xfrm>
          <a:prstGeom prst="rect">
            <a:avLst/>
          </a:prstGeom>
        </p:spPr>
      </p:pic>
      <p:pic>
        <p:nvPicPr>
          <p:cNvPr id="32" name="Рисунок 3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89615"/>
            <a:ext cx="28800" cy="495369"/>
          </a:xfrm>
          <a:prstGeom prst="rect">
            <a:avLst/>
          </a:prstGeom>
        </p:spPr>
      </p:pic>
      <p:pic>
        <p:nvPicPr>
          <p:cNvPr id="33" name="Рисунок 3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09695"/>
            <a:ext cx="28800" cy="49536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827584" y="1124744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Условия передачи системы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аказчику предполагают: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10274" y="4161274"/>
            <a:ext cx="7459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отсутствие лицензионных ограничений на изменения программного обеспечения.</a:t>
            </a:r>
            <a:endParaRPr lang="ru-RU" sz="2000" kern="0" dirty="0">
              <a:solidFill>
                <a:schemeClr val="tx1">
                  <a:lumMod val="75000"/>
                  <a:lumOff val="25000"/>
                </a:schemeClr>
              </a:solidFill>
              <a:cs typeface="Microsoft Sans Serif" pitchFamily="34" charset="0"/>
            </a:endParaRPr>
          </a:p>
        </p:txBody>
      </p:sp>
      <p:pic>
        <p:nvPicPr>
          <p:cNvPr id="40" name="Рисунок 39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268843"/>
            <a:ext cx="28800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66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27584" y="514772"/>
            <a:ext cx="784887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</a:rPr>
              <a:t>Полезные ассистенты</a:t>
            </a:r>
            <a:endParaRPr lang="ru-RU" sz="2800" b="1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3648" y="2245103"/>
            <a:ext cx="7459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генерация выгрузок в </a:t>
            </a:r>
            <a:r>
              <a:rPr lang="en-US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PDF</a:t>
            </a:r>
            <a:r>
              <a:rPr 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 и </a:t>
            </a:r>
            <a:r>
              <a:rPr lang="en-US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Excel</a:t>
            </a:r>
            <a:r>
              <a:rPr 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,</a:t>
            </a:r>
            <a:endParaRPr lang="ru-RU" sz="2000" kern="0" dirty="0">
              <a:solidFill>
                <a:schemeClr val="tx1">
                  <a:lumMod val="75000"/>
                  <a:lumOff val="25000"/>
                </a:schemeClr>
              </a:solidFill>
              <a:cs typeface="Microsoft Sans Serif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7536" y="2889200"/>
            <a:ext cx="7459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версии для печати,</a:t>
            </a:r>
            <a:endParaRPr lang="ru-RU" sz="2000" kern="0" dirty="0">
              <a:solidFill>
                <a:schemeClr val="tx1">
                  <a:lumMod val="75000"/>
                  <a:lumOff val="25000"/>
                </a:schemeClr>
              </a:solidFill>
              <a:cs typeface="Microsoft Sans Serif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0274" y="3546142"/>
            <a:ext cx="7459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архивация устаревших данных</a:t>
            </a:r>
            <a:r>
              <a:rPr lang="en-US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;</a:t>
            </a:r>
            <a:endParaRPr lang="ru-RU" sz="2000" kern="0" dirty="0">
              <a:solidFill>
                <a:schemeClr val="tx1">
                  <a:lumMod val="75000"/>
                  <a:lumOff val="25000"/>
                </a:schemeClr>
              </a:solidFill>
              <a:cs typeface="Microsoft Sans Serif" pitchFamily="34" charset="0"/>
            </a:endParaRPr>
          </a:p>
        </p:txBody>
      </p:sp>
      <p:pic>
        <p:nvPicPr>
          <p:cNvPr id="16" name="Рисунок 1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04864"/>
            <a:ext cx="28800" cy="495369"/>
          </a:xfrm>
          <a:prstGeom prst="rect">
            <a:avLst/>
          </a:prstGeom>
        </p:spPr>
      </p:pic>
      <p:pic>
        <p:nvPicPr>
          <p:cNvPr id="17" name="Рисунок 1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861623"/>
            <a:ext cx="28800" cy="495369"/>
          </a:xfrm>
          <a:prstGeom prst="rect">
            <a:avLst/>
          </a:prstGeom>
        </p:spPr>
      </p:pic>
      <p:pic>
        <p:nvPicPr>
          <p:cNvPr id="18" name="Рисунок 1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09695"/>
            <a:ext cx="28800" cy="49536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27584" y="4941168"/>
            <a:ext cx="8041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а также развитые средства резервного копирования и восстановления.</a:t>
            </a:r>
            <a:endParaRPr lang="ru-RU" sz="2000" kern="0" dirty="0">
              <a:solidFill>
                <a:schemeClr val="tx1">
                  <a:lumMod val="75000"/>
                  <a:lumOff val="25000"/>
                </a:schemeClr>
              </a:solidFill>
              <a:cs typeface="Microsoft Sans Serif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484784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Дополнительные функции представления данных: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6925" y="4225648"/>
            <a:ext cx="7459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тотальный контроль изменений</a:t>
            </a:r>
            <a:r>
              <a:rPr lang="en-US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;</a:t>
            </a:r>
            <a:endParaRPr lang="ru-RU" sz="2000" kern="0" dirty="0">
              <a:solidFill>
                <a:schemeClr val="tx1">
                  <a:lumMod val="75000"/>
                  <a:lumOff val="25000"/>
                </a:schemeClr>
              </a:solidFill>
              <a:cs typeface="Microsoft Sans Serif" pitchFamily="34" charset="0"/>
            </a:endParaRPr>
          </a:p>
        </p:txBody>
      </p:sp>
      <p:pic>
        <p:nvPicPr>
          <p:cNvPr id="15" name="Рисунок 1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283" y="4189201"/>
            <a:ext cx="28800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45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27584" y="476672"/>
            <a:ext cx="777686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200"/>
              </a:lnSpc>
            </a:pP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</a:rPr>
              <a:t>Преимущества д</a:t>
            </a:r>
            <a:r>
              <a:rPr lang="ru-RU" sz="2800" b="1" i="1" baseline="0" dirty="0" smtClean="0">
                <a:solidFill>
                  <a:srgbClr val="0070C0"/>
                </a:solidFill>
                <a:latin typeface="Trebuchet MS" pitchFamily="34" charset="0"/>
              </a:rPr>
              <a:t>ля </a:t>
            </a:r>
            <a:r>
              <a:rPr lang="ru-RU" sz="2800" b="1" i="1" baseline="0" dirty="0" smtClean="0">
                <a:solidFill>
                  <a:srgbClr val="0070C0"/>
                </a:solidFill>
                <a:latin typeface="Trebuchet MS" pitchFamily="34" charset="0"/>
              </a:rPr>
              <a:t>высшего руководства</a:t>
            </a:r>
            <a:endParaRPr lang="ru-RU" sz="2800" b="1" i="1" baseline="0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6854" y="1592227"/>
            <a:ext cx="7459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Сквозное, пронизывающее целеполагание.</a:t>
            </a:r>
            <a:endParaRPr lang="ru-RU" sz="2000" kern="0" dirty="0">
              <a:solidFill>
                <a:schemeClr val="tx1">
                  <a:lumMod val="75000"/>
                  <a:lumOff val="25000"/>
                </a:schemeClr>
              </a:solidFill>
              <a:cs typeface="Microsoft Sans Serif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7496" y="2204864"/>
            <a:ext cx="7459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Немедленный доступ </a:t>
            </a:r>
            <a:r>
              <a:rPr 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к информации из любой точки мира с любого устройства.</a:t>
            </a:r>
            <a:endParaRPr lang="ru-RU" sz="2000" kern="0" dirty="0">
              <a:solidFill>
                <a:schemeClr val="tx1">
                  <a:lumMod val="75000"/>
                  <a:lumOff val="25000"/>
                </a:schemeClr>
              </a:solidFill>
              <a:cs typeface="Microsoft Sans Serif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0234" y="3088704"/>
            <a:ext cx="7459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Быстрое формирование резолюций.</a:t>
            </a:r>
            <a:endParaRPr lang="ru-RU" sz="2000" kern="0" dirty="0">
              <a:solidFill>
                <a:schemeClr val="tx1">
                  <a:lumMod val="75000"/>
                  <a:lumOff val="25000"/>
                </a:schemeClr>
              </a:solidFill>
              <a:cs typeface="Microsoft Sans Serif" pitchFamily="34" charset="0"/>
            </a:endParaRPr>
          </a:p>
        </p:txBody>
      </p:sp>
      <p:pic>
        <p:nvPicPr>
          <p:cNvPr id="22" name="Рисунок 2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44598"/>
            <a:ext cx="28800" cy="495369"/>
          </a:xfrm>
          <a:prstGeom prst="rect">
            <a:avLst/>
          </a:prstGeom>
        </p:spPr>
      </p:pic>
      <p:pic>
        <p:nvPicPr>
          <p:cNvPr id="23" name="Рисунок 2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45373"/>
            <a:ext cx="28800" cy="495369"/>
          </a:xfrm>
          <a:prstGeom prst="rect">
            <a:avLst/>
          </a:prstGeom>
        </p:spPr>
      </p:pic>
      <p:pic>
        <p:nvPicPr>
          <p:cNvPr id="24" name="Рисунок 2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65453"/>
            <a:ext cx="28800" cy="49536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50234" y="3776846"/>
            <a:ext cx="7459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Представление задач в контексте целей и кадрового ресурса.</a:t>
            </a:r>
            <a:endParaRPr lang="ru-RU" sz="2000" kern="0" dirty="0">
              <a:solidFill>
                <a:schemeClr val="tx1">
                  <a:lumMod val="75000"/>
                  <a:lumOff val="25000"/>
                </a:schemeClr>
              </a:solidFill>
              <a:cs typeface="Microsoft Sans Serif" pitchFamily="34" charset="0"/>
            </a:endParaRPr>
          </a:p>
        </p:txBody>
      </p:sp>
      <p:pic>
        <p:nvPicPr>
          <p:cNvPr id="26" name="Рисунок 2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52593"/>
            <a:ext cx="28800" cy="49536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50234" y="4457858"/>
            <a:ext cx="7459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Визуализация данных об исполнительской дисциплине, визуализация динамики по ключевым показателям и позиций в рейтингах.</a:t>
            </a:r>
            <a:endParaRPr lang="ru-RU" sz="2000" kern="0" dirty="0">
              <a:solidFill>
                <a:schemeClr val="tx1">
                  <a:lumMod val="75000"/>
                  <a:lumOff val="25000"/>
                </a:schemeClr>
              </a:solidFill>
              <a:cs typeface="Microsoft Sans Serif" pitchFamily="34" charset="0"/>
            </a:endParaRPr>
          </a:p>
        </p:txBody>
      </p:sp>
      <p:pic>
        <p:nvPicPr>
          <p:cNvPr id="30" name="Рисунок 29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93645"/>
            <a:ext cx="28800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391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27584" y="476672"/>
            <a:ext cx="7776864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200"/>
              </a:lnSpc>
            </a:pP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</a:rPr>
              <a:t>Преимущества д</a:t>
            </a:r>
            <a:r>
              <a:rPr lang="ru-RU" sz="2800" b="1" i="1" baseline="0" dirty="0" smtClean="0">
                <a:solidFill>
                  <a:srgbClr val="0070C0"/>
                </a:solidFill>
                <a:latin typeface="Trebuchet MS" pitchFamily="34" charset="0"/>
              </a:rPr>
              <a:t>ля </a:t>
            </a:r>
            <a:r>
              <a:rPr lang="ru-RU" sz="2800" b="1" i="1" baseline="0" dirty="0" smtClean="0">
                <a:solidFill>
                  <a:srgbClr val="0070C0"/>
                </a:solidFill>
                <a:latin typeface="Trebuchet MS" pitchFamily="34" charset="0"/>
              </a:rPr>
              <a:t>руководителей</a:t>
            </a: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2800" b="1" i="1" baseline="0" dirty="0" smtClean="0">
                <a:solidFill>
                  <a:srgbClr val="0070C0"/>
                </a:solidFill>
                <a:latin typeface="Trebuchet MS" pitchFamily="34" charset="0"/>
              </a:rPr>
              <a:t>организации или</a:t>
            </a: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</a:rPr>
              <a:t> подразделения</a:t>
            </a:r>
            <a:endParaRPr lang="ru-RU" sz="2800" b="1" i="1" baseline="0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857018"/>
            <a:ext cx="7459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Единая точка входа в информационное пространство управления и единое хранилище отчётов.</a:t>
            </a:r>
            <a:endParaRPr lang="ru-RU" sz="2000" kern="0" dirty="0">
              <a:solidFill>
                <a:schemeClr val="tx1">
                  <a:lumMod val="75000"/>
                  <a:lumOff val="25000"/>
                </a:schemeClr>
              </a:solidFill>
              <a:cs typeface="Microsoft Sans Serif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7496" y="2812866"/>
            <a:ext cx="7459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Доступ к информации из любой точки мира с любого устройства.</a:t>
            </a:r>
            <a:endParaRPr lang="ru-RU" sz="2000" kern="0" dirty="0">
              <a:solidFill>
                <a:schemeClr val="tx1">
                  <a:lumMod val="75000"/>
                  <a:lumOff val="25000"/>
                </a:schemeClr>
              </a:solidFill>
              <a:cs typeface="Microsoft Sans Serif" pitchFamily="34" charset="0"/>
            </a:endParaRPr>
          </a:p>
        </p:txBody>
      </p:sp>
      <p:pic>
        <p:nvPicPr>
          <p:cNvPr id="5" name="Рисунок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840"/>
            <a:ext cx="28800" cy="495369"/>
          </a:xfrm>
          <a:prstGeom prst="rect">
            <a:avLst/>
          </a:prstGeom>
        </p:spPr>
      </p:pic>
      <p:pic>
        <p:nvPicPr>
          <p:cNvPr id="6" name="Рисунок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89615"/>
            <a:ext cx="28800" cy="4953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37496" y="3545140"/>
            <a:ext cx="7459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Управление по целям.</a:t>
            </a:r>
            <a:endParaRPr lang="ru-RU" sz="2000" kern="0" dirty="0">
              <a:solidFill>
                <a:schemeClr val="tx1">
                  <a:lumMod val="75000"/>
                  <a:lumOff val="25000"/>
                </a:schemeClr>
              </a:solidFill>
              <a:cs typeface="Microsoft Sans Serif" pitchFamily="34" charset="0"/>
            </a:endParaRPr>
          </a:p>
        </p:txBody>
      </p:sp>
      <p:pic>
        <p:nvPicPr>
          <p:cNvPr id="10" name="Рисунок 9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21889"/>
            <a:ext cx="28800" cy="4953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7232" y="4340851"/>
            <a:ext cx="7459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Визуальное представление доступного ресурса.</a:t>
            </a:r>
            <a:endParaRPr lang="ru-RU" sz="2000" kern="0" dirty="0">
              <a:solidFill>
                <a:schemeClr val="tx1">
                  <a:lumMod val="75000"/>
                  <a:lumOff val="25000"/>
                </a:schemeClr>
              </a:solidFill>
              <a:cs typeface="Microsoft Sans Serif" pitchFamily="34" charset="0"/>
            </a:endParaRPr>
          </a:p>
        </p:txBody>
      </p:sp>
      <p:pic>
        <p:nvPicPr>
          <p:cNvPr id="12" name="Рисунок 1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340851"/>
            <a:ext cx="28800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049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1164120"/>
            <a:ext cx="756084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i="1" kern="0" dirty="0" smtClean="0">
                <a:solidFill>
                  <a:srgbClr val="2D6EC3"/>
                </a:solidFill>
                <a:cs typeface="Microsoft Sans Serif" pitchFamily="34" charset="0"/>
              </a:rPr>
              <a:t>Вертикаль </a:t>
            </a:r>
            <a:r>
              <a:rPr lang="ru-RU" sz="2000" u="none" strike="noStrike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– программный продукт, для оперативного управления</a:t>
            </a:r>
            <a:r>
              <a:rPr lang="ru-RU" sz="2000" u="none" strike="noStrike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 и управления</a:t>
            </a:r>
            <a:r>
              <a:rPr lang="ru-RU" sz="2000" u="none" strike="noStrike" kern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 по целям, в организациях, имеющих многоуровневую иерархичную</a:t>
            </a:r>
            <a:r>
              <a:rPr lang="ru-RU" sz="2000" u="none" strike="noStrike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 структуру, обеспечивающий:</a:t>
            </a:r>
          </a:p>
          <a:p>
            <a:pPr>
              <a:lnSpc>
                <a:spcPct val="100000"/>
              </a:lnSpc>
            </a:pPr>
            <a:endParaRPr lang="ru-RU" sz="2000" u="none" strike="noStrike" kern="0" dirty="0" smtClean="0">
              <a:solidFill>
                <a:schemeClr val="tx1">
                  <a:lumMod val="75000"/>
                  <a:lumOff val="25000"/>
                </a:schemeClr>
              </a:solidFill>
              <a:cs typeface="Microsoft Sans Serif" pitchFamily="34" charset="0"/>
            </a:endParaRPr>
          </a:p>
          <a:p>
            <a:pPr>
              <a:lnSpc>
                <a:spcPct val="100000"/>
              </a:lnSpc>
            </a:pPr>
            <a:endParaRPr lang="ru-RU" sz="2000" kern="0" dirty="0">
              <a:solidFill>
                <a:schemeClr val="tx1">
                  <a:lumMod val="75000"/>
                  <a:lumOff val="25000"/>
                </a:schemeClr>
              </a:solidFill>
              <a:cs typeface="Microsoft Sans Serif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единое видение приоритетов организации на всех уровнях управления;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автоматизированный контроль исполнения поручений и повышение уровня самоконтроля в подразделениях;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визуализацию результатов работы подразделений;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единое хранилище отчётности подразделений;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sz="2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доступ со всех видов устройств</a:t>
            </a:r>
            <a:r>
              <a:rPr 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.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ru-RU" sz="2000" u="none" strike="noStrike" kern="0" dirty="0" smtClean="0">
              <a:solidFill>
                <a:schemeClr val="tx1">
                  <a:lumMod val="75000"/>
                  <a:lumOff val="25000"/>
                </a:schemeClr>
              </a:solidFill>
              <a:cs typeface="Microsoft Sans Serif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514772"/>
            <a:ext cx="7848872" cy="502702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>
              <a:lnSpc>
                <a:spcPts val="3200"/>
              </a:lnSpc>
            </a:pP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</a:rPr>
              <a:t>Назначение</a:t>
            </a:r>
            <a:endParaRPr lang="ru-RU" sz="2800" b="1" i="1" dirty="0">
              <a:solidFill>
                <a:srgbClr val="0070C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27584" y="476672"/>
            <a:ext cx="777686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200"/>
              </a:lnSpc>
            </a:pP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</a:rPr>
              <a:t>Преимущества д</a:t>
            </a:r>
            <a:r>
              <a:rPr lang="ru-RU" sz="2800" b="1" i="1" baseline="0" dirty="0" smtClean="0">
                <a:solidFill>
                  <a:srgbClr val="0070C0"/>
                </a:solidFill>
                <a:latin typeface="Trebuchet MS" pitchFamily="34" charset="0"/>
              </a:rPr>
              <a:t>ля </a:t>
            </a:r>
            <a:r>
              <a:rPr lang="ru-RU" sz="2800" b="1" i="1" baseline="0" dirty="0" smtClean="0">
                <a:solidFill>
                  <a:srgbClr val="0070C0"/>
                </a:solidFill>
                <a:latin typeface="Trebuchet MS" pitchFamily="34" charset="0"/>
              </a:rPr>
              <a:t>сотрудников</a:t>
            </a:r>
            <a:endParaRPr lang="ru-RU" sz="2800" b="1" i="1" baseline="0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628800"/>
            <a:ext cx="7459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Снижение нагрузки, связанной с необходимостью многократного предоставления одних и тех же данных</a:t>
            </a:r>
            <a:r>
              <a:rPr lang="ru-RU" sz="2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7496" y="2505090"/>
            <a:ext cx="7459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Н</a:t>
            </a:r>
            <a:r>
              <a:rPr 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аглядное представление всего пула имеющихся задач подразделения.</a:t>
            </a:r>
            <a:endParaRPr lang="ru-RU" sz="2000" kern="0" dirty="0">
              <a:solidFill>
                <a:schemeClr val="tx1">
                  <a:lumMod val="75000"/>
                  <a:lumOff val="25000"/>
                </a:schemeClr>
              </a:solidFill>
              <a:cs typeface="Microsoft Sans Serif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0234" y="3316922"/>
            <a:ext cx="7459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Доступ к информации о целях выполнения поставленных задач.</a:t>
            </a:r>
            <a:endParaRPr lang="ru-RU" sz="2000" kern="0" dirty="0">
              <a:solidFill>
                <a:schemeClr val="tx1">
                  <a:lumMod val="75000"/>
                  <a:lumOff val="25000"/>
                </a:schemeClr>
              </a:solidFill>
              <a:cs typeface="Microsoft Sans Serif" pitchFamily="34" charset="0"/>
            </a:endParaRPr>
          </a:p>
        </p:txBody>
      </p:sp>
      <p:pic>
        <p:nvPicPr>
          <p:cNvPr id="6" name="Рисунок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28800" cy="495369"/>
          </a:xfrm>
          <a:prstGeom prst="rect">
            <a:avLst/>
          </a:prstGeom>
        </p:spPr>
      </p:pic>
      <p:pic>
        <p:nvPicPr>
          <p:cNvPr id="7" name="Рисунок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573591"/>
            <a:ext cx="28800" cy="495369"/>
          </a:xfrm>
          <a:prstGeom prst="rect">
            <a:avLst/>
          </a:prstGeom>
        </p:spPr>
      </p:pic>
      <p:pic>
        <p:nvPicPr>
          <p:cNvPr id="8" name="Рисунок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93671"/>
            <a:ext cx="28800" cy="4953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0234" y="3873242"/>
            <a:ext cx="7459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Доступ к информации о достижениях подразделения и организации в целом.</a:t>
            </a:r>
            <a:endParaRPr lang="ru-RU" sz="2000" kern="0" dirty="0">
              <a:solidFill>
                <a:schemeClr val="tx1">
                  <a:lumMod val="75000"/>
                  <a:lumOff val="25000"/>
                </a:schemeClr>
              </a:solidFill>
              <a:cs typeface="Microsoft Sans Serif" pitchFamily="34" charset="0"/>
            </a:endParaRPr>
          </a:p>
        </p:txBody>
      </p:sp>
      <p:pic>
        <p:nvPicPr>
          <p:cNvPr id="10" name="Рисунок 9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980811"/>
            <a:ext cx="28800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049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14772"/>
            <a:ext cx="720080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</a:rPr>
              <a:t>С апреля по май 2014 года</a:t>
            </a:r>
            <a:endParaRPr lang="ru-RU" sz="2800" b="1" i="1" dirty="0">
              <a:solidFill>
                <a:srgbClr val="0070C0"/>
              </a:solidFill>
              <a:latin typeface="Trebuchet MS" pitchFamily="34" charset="0"/>
            </a:endParaRPr>
          </a:p>
          <a:p>
            <a:pPr algn="l">
              <a:lnSpc>
                <a:spcPts val="3200"/>
              </a:lnSpc>
            </a:pPr>
            <a:endParaRPr lang="ru-RU" sz="2800" b="1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1240" y="1628800"/>
            <a:ext cx="7459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В системе работает </a:t>
            </a:r>
            <a:r>
              <a:rPr lang="en-US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50 </a:t>
            </a:r>
            <a:r>
              <a:rPr lang="ru-RU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пользователей </a:t>
            </a:r>
            <a:r>
              <a:rPr lang="ru-RU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из </a:t>
            </a:r>
            <a:r>
              <a:rPr lang="ru-RU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15 организаций</a:t>
            </a:r>
            <a:r>
              <a:rPr lang="ru-RU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, в том числе </a:t>
            </a:r>
            <a:r>
              <a:rPr lang="ru-RU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11 органов власти</a:t>
            </a:r>
            <a:r>
              <a:rPr lang="ru-RU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.</a:t>
            </a:r>
            <a:endParaRPr lang="ru-RU" sz="2400" b="0" i="0" u="none" strike="noStrike" kern="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Microsoft Sans Serif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1240" y="2996952"/>
            <a:ext cx="7459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В системе </a:t>
            </a:r>
            <a:r>
              <a:rPr lang="ru-RU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более 1 000 поручений</a:t>
            </a:r>
            <a:r>
              <a:rPr lang="ru-RU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 на различных стадиях исполнения и </a:t>
            </a:r>
            <a:r>
              <a:rPr lang="ru-RU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350 мероприятий</a:t>
            </a:r>
            <a:r>
              <a:rPr lang="ru-RU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.</a:t>
            </a:r>
            <a:endParaRPr lang="ru-RU" sz="2400" b="0" i="0" u="none" strike="noStrike" kern="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Microsoft Sans Serif" pitchFamily="34" charset="0"/>
            </a:endParaRPr>
          </a:p>
        </p:txBody>
      </p:sp>
      <p:pic>
        <p:nvPicPr>
          <p:cNvPr id="18" name="Рисунок 1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68" y="3107283"/>
            <a:ext cx="28800" cy="4953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01240" y="4100879"/>
            <a:ext cx="7459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Функциональный заказчик отмечает существенное влияние системы на повышение эффективности работы по всей вертикали управления</a:t>
            </a:r>
            <a:r>
              <a:rPr lang="en-US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Microsoft Sans Serif" pitchFamily="34" charset="0"/>
              </a:rPr>
              <a:t>.</a:t>
            </a:r>
            <a:endParaRPr lang="ru-RU" sz="2400" b="0" i="0" u="none" strike="noStrike" kern="0" baseline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Microsoft Sans Serif" pitchFamily="34" charset="0"/>
            </a:endParaRPr>
          </a:p>
        </p:txBody>
      </p:sp>
      <p:pic>
        <p:nvPicPr>
          <p:cNvPr id="20" name="Рисунок 19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68" y="4469606"/>
            <a:ext cx="28800" cy="495369"/>
          </a:xfrm>
          <a:prstGeom prst="rect">
            <a:avLst/>
          </a:prstGeom>
        </p:spPr>
      </p:pic>
      <p:pic>
        <p:nvPicPr>
          <p:cNvPr id="24" name="Рисунок 2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68" y="1772816"/>
            <a:ext cx="28800" cy="4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79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22" y="908720"/>
            <a:ext cx="8352928" cy="20882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7584" y="1224682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b="1" i="1" dirty="0" smtClean="0">
                <a:solidFill>
                  <a:schemeClr val="tx1"/>
                </a:solidFill>
                <a:latin typeface="Trebuchet MS" pitchFamily="34" charset="0"/>
              </a:rPr>
              <a:t>Контакты</a:t>
            </a:r>
            <a:endParaRPr lang="ru-RU" sz="1200" b="1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13" name="Рисунок 1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68" y="1619911"/>
            <a:ext cx="28800" cy="4953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87652" y="1224682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b="1" i="1" dirty="0" smtClean="0">
                <a:solidFill>
                  <a:schemeClr val="tx1"/>
                </a:solidFill>
                <a:latin typeface="Trebuchet MS" pitchFamily="34" charset="0"/>
              </a:rPr>
              <a:t>Реквизиты</a:t>
            </a:r>
            <a:endParaRPr lang="ru-RU" sz="1200" b="1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4327" y="1553919"/>
            <a:ext cx="3312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ИНН: 2308017392  КПП: 230801001  </a:t>
            </a:r>
          </a:p>
          <a:p>
            <a:r>
              <a:rPr lang="ru-RU" sz="11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ОГРН: 1022301616204</a:t>
            </a:r>
          </a:p>
          <a:p>
            <a:r>
              <a:rPr lang="ru-RU" sz="11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Р/с: 40702810430020100123 Краснодарское отделение № 8619 г. Краснодар</a:t>
            </a:r>
          </a:p>
          <a:p>
            <a:r>
              <a:rPr lang="ru-RU" sz="11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Корр. счет: 30101810100000000602</a:t>
            </a:r>
          </a:p>
          <a:p>
            <a:r>
              <a:rPr lang="ru-RU" sz="11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БИК: 040349602</a:t>
            </a:r>
          </a:p>
        </p:txBody>
      </p:sp>
      <p:pic>
        <p:nvPicPr>
          <p:cNvPr id="16" name="Рисунок 1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136" y="1619911"/>
            <a:ext cx="28800" cy="4953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44259" y="1619911"/>
            <a:ext cx="33123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350033, г. Краснодар, ул. Ленина 97, </a:t>
            </a:r>
          </a:p>
          <a:p>
            <a:r>
              <a:rPr lang="ru-RU" sz="11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тел. (861) 267-28-46 (доб. 15</a:t>
            </a:r>
            <a:r>
              <a:rPr lang="en-US" sz="11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1</a:t>
            </a:r>
            <a:r>
              <a:rPr lang="ru-RU" sz="11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)</a:t>
            </a:r>
          </a:p>
          <a:p>
            <a:r>
              <a:rPr lang="ru-RU" sz="11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Е-</a:t>
            </a:r>
            <a:r>
              <a:rPr lang="ru-RU" sz="1100" b="0" i="0" u="none" strike="noStrike" kern="1200" baseline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mail</a:t>
            </a:r>
            <a:r>
              <a:rPr lang="ru-RU" sz="11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: </a:t>
            </a:r>
            <a:r>
              <a:rPr lang="en-US" sz="11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info@spellsystems.com</a:t>
            </a:r>
            <a:endParaRPr lang="ru-RU" sz="1100" b="0" i="0" u="none" strike="noStrike" kern="1200" baseline="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Microsoft Sans Serif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7584" y="404664"/>
            <a:ext cx="777686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200"/>
              </a:lnSpc>
            </a:pPr>
            <a:r>
              <a:rPr lang="ru-RU" sz="2800" b="1" i="1" dirty="0" smtClean="0">
                <a:solidFill>
                  <a:schemeClr val="tx1"/>
                </a:solidFill>
                <a:latin typeface="Trebuchet MS" pitchFamily="34" charset="0"/>
              </a:rPr>
              <a:t>ООО «КУБНЕТ»</a:t>
            </a:r>
            <a:endParaRPr lang="ru-RU" sz="2800" b="1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22" y="3573016"/>
            <a:ext cx="8352928" cy="20882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61814" y="3107060"/>
            <a:ext cx="777686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3200"/>
              </a:lnSpc>
            </a:pPr>
            <a:r>
              <a:rPr lang="ru-RU" sz="2800" b="1" i="1" dirty="0" smtClean="0">
                <a:solidFill>
                  <a:schemeClr val="tx1"/>
                </a:solidFill>
                <a:latin typeface="Trebuchet MS" pitchFamily="34" charset="0"/>
              </a:rPr>
              <a:t>ГУП КК «ЦИТ»</a:t>
            </a:r>
            <a:endParaRPr lang="ru-RU" sz="2800" b="1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1814" y="3816970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b="1" i="1" dirty="0" smtClean="0">
                <a:solidFill>
                  <a:schemeClr val="tx1"/>
                </a:solidFill>
                <a:latin typeface="Trebuchet MS" pitchFamily="34" charset="0"/>
              </a:rPr>
              <a:t>Контакты</a:t>
            </a:r>
            <a:endParaRPr lang="ru-RU" sz="1200" b="1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23" name="Рисунок 2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98" y="4212199"/>
            <a:ext cx="28800" cy="49536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821882" y="3816970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b="1" i="1" dirty="0" smtClean="0">
                <a:solidFill>
                  <a:schemeClr val="tx1"/>
                </a:solidFill>
                <a:latin typeface="Trebuchet MS" pitchFamily="34" charset="0"/>
              </a:rPr>
              <a:t>Реквизиты</a:t>
            </a:r>
            <a:endParaRPr lang="ru-RU" sz="1200" b="1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38557" y="4146207"/>
            <a:ext cx="331236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cs typeface="Microsoft Sans Serif" pitchFamily="34" charset="0"/>
              </a:rPr>
              <a:t>ИНН: 2308065195 КПП: 231001001</a:t>
            </a:r>
          </a:p>
          <a:p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cs typeface="Microsoft Sans Serif" pitchFamily="34" charset="0"/>
              </a:rPr>
              <a:t>ОГРН: 1022301199931</a:t>
            </a:r>
          </a:p>
          <a:p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cs typeface="Microsoft Sans Serif" pitchFamily="34" charset="0"/>
              </a:rPr>
              <a:t>Р/с: Краснодарское отделение № 8619 ОАО «Сбербанк России»</a:t>
            </a:r>
          </a:p>
          <a:p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cs typeface="Microsoft Sans Serif" pitchFamily="34" charset="0"/>
              </a:rPr>
              <a:t>Дополнительный офис № 8619/0155 г. Краснодар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cs typeface="Microsoft Sans Serif" pitchFamily="34" charset="0"/>
            </a:endParaRPr>
          </a:p>
          <a:p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cs typeface="Microsoft Sans Serif" pitchFamily="34" charset="0"/>
              </a:rPr>
              <a:t>Корр. счет: 30101810100000000602</a:t>
            </a:r>
          </a:p>
          <a:p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cs typeface="Microsoft Sans Serif" pitchFamily="34" charset="0"/>
              </a:rPr>
              <a:t>БИК: 040349602</a:t>
            </a:r>
          </a:p>
        </p:txBody>
      </p:sp>
      <p:pic>
        <p:nvPicPr>
          <p:cNvPr id="26" name="Рисунок 2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366" y="4212199"/>
            <a:ext cx="28800" cy="49536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078489" y="4212199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cs typeface="Microsoft Sans Serif" pitchFamily="34" charset="0"/>
              </a:rPr>
              <a:t>350015 г. Краснодар ул. Северная, 327/</a:t>
            </a:r>
            <a:r>
              <a:rPr lang="ru-RU" sz="1100" dirty="0" err="1">
                <a:solidFill>
                  <a:schemeClr val="tx1">
                    <a:lumMod val="85000"/>
                    <a:lumOff val="15000"/>
                  </a:schemeClr>
                </a:solidFill>
                <a:cs typeface="Microsoft Sans Serif" pitchFamily="34" charset="0"/>
              </a:rPr>
              <a:t>Леваневского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cs typeface="Microsoft Sans Serif" pitchFamily="34" charset="0"/>
              </a:rPr>
              <a:t>, 179 офис 5 «А»,</a:t>
            </a:r>
          </a:p>
          <a:p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cs typeface="Microsoft Sans Serif" pitchFamily="34" charset="0"/>
              </a:rPr>
              <a:t>тел. (861) 279-10-11, 279-10-12</a:t>
            </a:r>
          </a:p>
          <a:p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cs typeface="Microsoft Sans Serif" pitchFamily="34" charset="0"/>
              </a:rPr>
              <a:t>Е-</a:t>
            </a:r>
            <a:r>
              <a:rPr lang="ru-RU" sz="1100" dirty="0" err="1">
                <a:solidFill>
                  <a:schemeClr val="tx1">
                    <a:lumMod val="85000"/>
                    <a:lumOff val="15000"/>
                  </a:schemeClr>
                </a:solidFill>
                <a:cs typeface="Microsoft Sans Serif" pitchFamily="34" charset="0"/>
              </a:rPr>
              <a:t>mail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cs typeface="Microsoft Sans Serif" pitchFamily="34" charset="0"/>
              </a:rPr>
              <a:t>: 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Microsoft Sans Serif" pitchFamily="34" charset="0"/>
              </a:rPr>
              <a:t>cit@krasnodar.ru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0049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4149080"/>
            <a:ext cx="9144000" cy="183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ru-RU" dirty="0"/>
          </a:p>
        </p:txBody>
      </p:sp>
      <p:pic>
        <p:nvPicPr>
          <p:cNvPr id="13" name="Picture 3" descr="C:\Users\goubine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582" y="4813735"/>
            <a:ext cx="2548836" cy="41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341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27584" y="514772"/>
            <a:ext cx="784887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</a:rPr>
              <a:t>Функциональность</a:t>
            </a:r>
            <a:endParaRPr lang="ru-RU" sz="2800" b="1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124744"/>
            <a:ext cx="396044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Система обладает следующей функциональностью:</a:t>
            </a:r>
          </a:p>
          <a:p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учёт и контроль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поручений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всей вертикали управления;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личное планирование задач и мероприятий;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голосовые поручения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контроль исполнения дорожных карт и мероприятий целевых программ;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мониторинг состояния судебных дел;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публикация периодической отчётности;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мониторинг СМИ и динамики позиций в периодических рейтингах;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публикация информации о кадровом составе подразделений.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65149"/>
            <a:ext cx="3528392" cy="548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1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27584" y="514772"/>
            <a:ext cx="784887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</a:rPr>
              <a:t>Контроль поручений</a:t>
            </a:r>
            <a:endParaRPr lang="ru-RU" sz="2800" b="1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04604"/>
            <a:ext cx="4536504" cy="3900660"/>
          </a:xfrm>
          <a:prstGeom prst="rect">
            <a:avLst/>
          </a:prstGeom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584" y="1904604"/>
            <a:ext cx="3891064" cy="3900660"/>
          </a:xfrm>
          <a:prstGeom prst="rect">
            <a:avLst/>
          </a:prstGeom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899592" y="921494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Контроль исполнения поручений возможен с детализацией до конкретного специалиста-исполнителя, отслеживается вся вертикаль делегирования.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20596908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27584" y="514772"/>
            <a:ext cx="784887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2800" b="1" i="1" dirty="0">
                <a:solidFill>
                  <a:srgbClr val="0070C0"/>
                </a:solidFill>
                <a:latin typeface="Trebuchet MS" pitchFamily="34" charset="0"/>
              </a:rPr>
              <a:t>К</a:t>
            </a: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</a:rPr>
              <a:t>онтроль поручений</a:t>
            </a:r>
            <a:endParaRPr lang="ru-RU" sz="2800" b="1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124744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H:\Spellsystems\кубнет.рф\Презентации\r02\Презентации АИС Вертикаль - картинки\Поручения - создани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17474"/>
            <a:ext cx="3142869" cy="3491646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1017474"/>
            <a:ext cx="36724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Помимо традиционных сведений об участниках процесса и сроках предусмотрены поля для связи с протоколом мероприятия, в рамках которого возникло поручение.</a:t>
            </a:r>
          </a:p>
          <a:p>
            <a:endParaRPr lang="ru-RU" dirty="0"/>
          </a:p>
          <a:p>
            <a:r>
              <a:rPr lang="ru-RU" dirty="0" smtClean="0"/>
              <a:t>Также существует возможность публикации предложений исполнителя и создания резолюций на результаты исполнения руководством.</a:t>
            </a:r>
          </a:p>
          <a:p>
            <a:endParaRPr lang="ru-RU" dirty="0"/>
          </a:p>
          <a:p>
            <a:r>
              <a:rPr lang="ru-RU" dirty="0" smtClean="0"/>
              <a:t>Все поручения могут хранить любое количество сопутствующих файлов.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462" y="2441934"/>
            <a:ext cx="1823009" cy="332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710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27584" y="514772"/>
            <a:ext cx="784887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2800" b="1" i="1" dirty="0">
                <a:solidFill>
                  <a:srgbClr val="0070C0"/>
                </a:solidFill>
                <a:latin typeface="Trebuchet MS" pitchFamily="34" charset="0"/>
              </a:rPr>
              <a:t>К</a:t>
            </a: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</a:rPr>
              <a:t>онтроль поручений</a:t>
            </a:r>
            <a:endParaRPr lang="ru-RU" sz="2800" b="1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124744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017474"/>
            <a:ext cx="36724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поручений предусмотрен поиск по реквизитам, средства автоматического выделения просроченных поручений, снятие с контроля и архивация выполненных поручений руководством.</a:t>
            </a:r>
          </a:p>
          <a:p>
            <a:endParaRPr lang="ru-RU" dirty="0"/>
          </a:p>
          <a:p>
            <a:r>
              <a:rPr lang="ru-RU" dirty="0" smtClean="0"/>
              <a:t>Каждое подразделение имеет доступ только к поручениям, порученным его сотрудникам или его сотрудниками.</a:t>
            </a:r>
          </a:p>
          <a:p>
            <a:endParaRPr lang="ru-RU" dirty="0"/>
          </a:p>
          <a:p>
            <a:r>
              <a:rPr lang="ru-RU" dirty="0" smtClean="0"/>
              <a:t>Руководитель имеет возможность дать резолюцию прямо из списка поручений.</a:t>
            </a:r>
          </a:p>
        </p:txBody>
      </p:sp>
      <p:pic>
        <p:nvPicPr>
          <p:cNvPr id="2050" name="Picture 2" descr="H:\Spellsystems\кубнет.рф\Презентации\r02\Презентации АИС Вертикаль - картинки\Поручения - поиск по реквизита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647" y="1052736"/>
            <a:ext cx="4342825" cy="484904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1603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27584" y="514772"/>
            <a:ext cx="784887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2800" b="1" i="1" dirty="0">
                <a:solidFill>
                  <a:srgbClr val="0070C0"/>
                </a:solidFill>
                <a:latin typeface="Trebuchet MS" pitchFamily="34" charset="0"/>
              </a:rPr>
              <a:t>Учёт </a:t>
            </a: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</a:rPr>
              <a:t>поручений</a:t>
            </a:r>
            <a:endParaRPr lang="ru-RU" sz="2800" b="1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124744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017474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Система визуализирует долю исполненных, неисполненных и просроченных поручений, в том числе в разрезе подразделений-исполнителей.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132856"/>
            <a:ext cx="7776864" cy="306483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40216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27584" y="514772"/>
            <a:ext cx="784887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</a:rPr>
              <a:t>Учёт поручений</a:t>
            </a:r>
            <a:endParaRPr lang="ru-RU" sz="2800" b="1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124744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017474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каждого подразделения-исполнителя предусмотрена визуализация доли исполненных, неисполненных и просроченных поручений предусмотрена визуализация с разделением по постановщикам задач.</a:t>
            </a:r>
          </a:p>
        </p:txBody>
      </p:sp>
      <p:pic>
        <p:nvPicPr>
          <p:cNvPr id="4099" name="Picture 3" descr="H:\Spellsystems\кубнет.рф\Презентации\r02\Презентации АИС Вертикаль - картинки\Поручения - рейтинг по постановщика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82" y="1940804"/>
            <a:ext cx="7094827" cy="389336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1829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27584" y="514772"/>
            <a:ext cx="8064896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</a:rPr>
              <a:t>Мобильное приложение и голосовые поручения</a:t>
            </a:r>
            <a:endParaRPr lang="ru-RU" sz="2800" b="1" i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060849"/>
            <a:ext cx="2116521" cy="38582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95769"/>
            <a:ext cx="2097364" cy="38233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60850"/>
            <a:ext cx="2116520" cy="3858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2060848"/>
            <a:ext cx="2116520" cy="38582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7584" y="134076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Индивидуальный мобильный планировщик с поддержкой голосовых поручений.</a:t>
            </a:r>
          </a:p>
        </p:txBody>
      </p:sp>
    </p:spTree>
    <p:extLst>
      <p:ext uri="{BB962C8B-B14F-4D97-AF65-F5344CB8AC3E}">
        <p14:creationId xmlns:p14="http://schemas.microsoft.com/office/powerpoint/2010/main" val="36564482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2683</TotalTime>
  <Words>1043</Words>
  <Application>Microsoft Office PowerPoint</Application>
  <PresentationFormat>Экран (4:3)</PresentationFormat>
  <Paragraphs>133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Microsoft Sans Serif</vt:lpstr>
      <vt:lpstr>Trebuchet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karell</dc:creator>
  <cp:lastModifiedBy>Учетная запись Майкрософт</cp:lastModifiedBy>
  <cp:revision>254</cp:revision>
  <dcterms:modified xsi:type="dcterms:W3CDTF">2015-11-09T18:39:19Z</dcterms:modified>
</cp:coreProperties>
</file>